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Merriweather Sans"/>
      <p:regular r:id="rId16"/>
      <p:bold r:id="rId17"/>
      <p:italic r:id="rId18"/>
      <p:boldItalic r:id="rId19"/>
    </p:embeddedFont>
    <p:embeddedFont>
      <p:font typeface="Caveat"/>
      <p:regular r:id="rId20"/>
      <p:bold r:id="rId21"/>
    </p:embeddedFont>
    <p:embeddedFont>
      <p:font typeface="Roboto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aveat-regular.fntdata"/><Relationship Id="rId22" Type="http://schemas.openxmlformats.org/officeDocument/2006/relationships/font" Target="fonts/Roboto-regular.fntdata"/><Relationship Id="rId21" Type="http://schemas.openxmlformats.org/officeDocument/2006/relationships/font" Target="fonts/Caveat-bold.fntdata"/><Relationship Id="rId24" Type="http://schemas.openxmlformats.org/officeDocument/2006/relationships/font" Target="fonts/Roboto-italic.fntdata"/><Relationship Id="rId23" Type="http://schemas.openxmlformats.org/officeDocument/2006/relationships/font" Target="fonts/Roboto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Robo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MerriweatherSans-bold.fntdata"/><Relationship Id="rId16" Type="http://schemas.openxmlformats.org/officeDocument/2006/relationships/font" Target="fonts/MerriweatherSans-regular.fntdata"/><Relationship Id="rId19" Type="http://schemas.openxmlformats.org/officeDocument/2006/relationships/font" Target="fonts/MerriweatherSans-boldItalic.fntdata"/><Relationship Id="rId18" Type="http://schemas.openxmlformats.org/officeDocument/2006/relationships/font" Target="fonts/MerriweatherSans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25973c8f5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125973c8f5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1b5983e5c8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11b5983e5c8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25907a4601_1_1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125907a4601_1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25907a4601_1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25907a4601_1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25907a4601_1_1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25907a4601_1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25907a4601_1_1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125907a4601_1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258039d360_1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258039d360_1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258039d360_2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1258039d360_2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258039d360_2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258039d360_2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4100">
        <p14:gallery dir="l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drive.google.com/file/d/1-mpEGyXU_jIlhMbk3jui6P4ggD-_5rCt/view" TargetMode="External"/><Relationship Id="rId4" Type="http://schemas.openxmlformats.org/officeDocument/2006/relationships/image" Target="../media/image1.png"/><Relationship Id="rId5" Type="http://schemas.openxmlformats.org/officeDocument/2006/relationships/hyperlink" Target="http://drive.google.com/file/d/1-mpEGyXU_jIlhMbk3jui6P4ggD-_5rCt/view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drive.google.com/file/d/1-mpEGyXU_jIlhMbk3jui6P4ggD-_5rCt/view" TargetMode="External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drive.google.com/file/d/1-mpEGyXU_jIlhMbk3jui6P4ggD-_5rCt/view" TargetMode="External"/><Relationship Id="rId4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drive.google.com/file/d/1-mpEGyXU_jIlhMbk3jui6P4ggD-_5rCt/view" TargetMode="External"/><Relationship Id="rId4" Type="http://schemas.openxmlformats.org/officeDocument/2006/relationships/image" Target="../media/image1.png"/><Relationship Id="rId5" Type="http://schemas.openxmlformats.org/officeDocument/2006/relationships/hyperlink" Target="http://drive.google.com/file/d/1-mpEGyXU_jIlhMbk3jui6P4ggD-_5rCt/view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Relationship Id="rId4" Type="http://schemas.openxmlformats.org/officeDocument/2006/relationships/hyperlink" Target="http://drive.google.com/file/d/1-mpEGyXU_jIlhMbk3jui6P4ggD-_5rCt/view" TargetMode="External"/><Relationship Id="rId5" Type="http://schemas.openxmlformats.org/officeDocument/2006/relationships/image" Target="../media/image1.png"/><Relationship Id="rId6" Type="http://schemas.openxmlformats.org/officeDocument/2006/relationships/image" Target="../media/image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882000" y="900175"/>
            <a:ext cx="7380000" cy="1738800"/>
          </a:xfrm>
          <a:prstGeom prst="rect">
            <a:avLst/>
          </a:prstGeom>
          <a:gradFill>
            <a:gsLst>
              <a:gs pos="0">
                <a:srgbClr val="DCECD5"/>
              </a:gs>
              <a:gs pos="100000">
                <a:srgbClr val="93BC81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rgbClr val="07376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5400">
                <a:solidFill>
                  <a:srgbClr val="134F5C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PRONOUNS</a:t>
            </a:r>
            <a:endParaRPr b="1" sz="5400">
              <a:solidFill>
                <a:srgbClr val="134F5C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044700" y="2929550"/>
            <a:ext cx="3054600" cy="18480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91425" lIns="91425" spcFirstLastPara="1" rIns="91425" wrap="square" tIns="91425">
            <a:normAutofit fontScale="5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156">
                <a:solidFill>
                  <a:srgbClr val="980000"/>
                </a:solidFill>
                <a:latin typeface="Caveat"/>
                <a:ea typeface="Caveat"/>
                <a:cs typeface="Caveat"/>
                <a:sym typeface="Caveat"/>
              </a:rPr>
              <a:t>Pronouns</a:t>
            </a:r>
            <a:endParaRPr sz="12156">
              <a:solidFill>
                <a:srgbClr val="980000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 sz="11927">
                <a:solidFill>
                  <a:srgbClr val="4C1130"/>
                </a:solidFill>
                <a:latin typeface="Caveat"/>
                <a:ea typeface="Caveat"/>
                <a:cs typeface="Caveat"/>
                <a:sym typeface="Caveat"/>
              </a:rPr>
              <a:t>Pronouns</a:t>
            </a:r>
            <a:endParaRPr sz="11927">
              <a:solidFill>
                <a:srgbClr val="4C1130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56" name="Google Shape;56;p13" title="11 La Valse d'Amélie.mp3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 title="11 La Valse d'Amélie.mp3">
            <a:hlinkClick r:id="rId5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9600" y="152400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42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100"/>
                                        <p:tgtEl>
                                          <p:spTgt spid="5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1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1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100"/>
                                        <p:tgtEl>
                                          <p:spTgt spid="5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2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100"/>
                                        <p:tgtEl>
                                          <p:spTgt spid="5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D9EAD3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u="sng">
                <a:solidFill>
                  <a:srgbClr val="351C75"/>
                </a:solidFill>
              </a:rPr>
              <a:t>Let’s practice</a:t>
            </a:r>
            <a:r>
              <a:rPr lang="es">
                <a:solidFill>
                  <a:srgbClr val="351C75"/>
                </a:solidFill>
              </a:rPr>
              <a:t> </a:t>
            </a:r>
            <a:r>
              <a:rPr lang="es">
                <a:solidFill>
                  <a:srgbClr val="980000"/>
                </a:solidFill>
              </a:rPr>
              <a:t>- </a:t>
            </a:r>
            <a:r>
              <a:rPr lang="es">
                <a:solidFill>
                  <a:srgbClr val="980000"/>
                </a:solidFill>
              </a:rPr>
              <a:t>Replace all nouns with pronouns</a:t>
            </a:r>
            <a:endParaRPr>
              <a:solidFill>
                <a:srgbClr val="980000"/>
              </a:solidFill>
            </a:endParaRPr>
          </a:p>
        </p:txBody>
      </p:sp>
      <p:sp>
        <p:nvSpPr>
          <p:cNvPr id="128" name="Google Shape;128;p22"/>
          <p:cNvSpPr txBox="1"/>
          <p:nvPr>
            <p:ph idx="1" type="body"/>
          </p:nvPr>
        </p:nvSpPr>
        <p:spPr>
          <a:xfrm>
            <a:off x="311700" y="1225225"/>
            <a:ext cx="4962300" cy="3354000"/>
          </a:xfrm>
          <a:prstGeom prst="rect">
            <a:avLst/>
          </a:prstGeom>
          <a:solidFill>
            <a:srgbClr val="FCE5CD"/>
          </a:solidFill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marR="2413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50">
              <a:solidFill>
                <a:srgbClr val="212529"/>
              </a:solidFill>
              <a:highlight>
                <a:srgbClr val="FFFFFF"/>
              </a:highlight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marR="2413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8400">
                <a:solidFill>
                  <a:srgbClr val="212529"/>
                </a:solidFill>
                <a:highlight>
                  <a:srgbClr val="FFFFFF"/>
                </a:highlight>
                <a:latin typeface="Merriweather Sans"/>
                <a:ea typeface="Merriweather Sans"/>
                <a:cs typeface="Merriweather Sans"/>
                <a:sym typeface="Merriweather Sans"/>
              </a:rPr>
              <a:t>Will</a:t>
            </a:r>
            <a:r>
              <a:rPr lang="es" sz="8400">
                <a:solidFill>
                  <a:srgbClr val="212529"/>
                </a:solidFill>
                <a:highlight>
                  <a:srgbClr val="FFFFFF"/>
                </a:highlight>
                <a:latin typeface="Merriweather Sans"/>
                <a:ea typeface="Merriweather Sans"/>
                <a:cs typeface="Merriweather Sans"/>
                <a:sym typeface="Merriweather Sans"/>
              </a:rPr>
              <a:t> </a:t>
            </a:r>
            <a:r>
              <a:rPr i="1" lang="es" sz="8400">
                <a:solidFill>
                  <a:srgbClr val="FF00FF"/>
                </a:solidFill>
                <a:highlight>
                  <a:srgbClr val="FFFFFF"/>
                </a:highlight>
                <a:latin typeface="Merriweather Sans"/>
                <a:ea typeface="Merriweather Sans"/>
                <a:cs typeface="Merriweather Sans"/>
                <a:sym typeface="Merriweather Sans"/>
              </a:rPr>
              <a:t>your son</a:t>
            </a:r>
            <a:r>
              <a:rPr lang="es" sz="8400">
                <a:solidFill>
                  <a:srgbClr val="212529"/>
                </a:solidFill>
                <a:highlight>
                  <a:srgbClr val="FFFFFF"/>
                </a:highlight>
                <a:latin typeface="Merriweather Sans"/>
                <a:ea typeface="Merriweather Sans"/>
                <a:cs typeface="Merriweather Sans"/>
                <a:sym typeface="Merriweather Sans"/>
              </a:rPr>
              <a:t> help </a:t>
            </a:r>
            <a:r>
              <a:rPr i="1" lang="es" sz="8400">
                <a:solidFill>
                  <a:srgbClr val="FF00FF"/>
                </a:solidFill>
                <a:highlight>
                  <a:srgbClr val="FFFFFF"/>
                </a:highlight>
                <a:latin typeface="Merriweather Sans"/>
                <a:ea typeface="Merriweather Sans"/>
                <a:cs typeface="Merriweather Sans"/>
                <a:sym typeface="Merriweather Sans"/>
              </a:rPr>
              <a:t>Lucy</a:t>
            </a:r>
            <a:r>
              <a:rPr lang="es" sz="8400">
                <a:solidFill>
                  <a:srgbClr val="212529"/>
                </a:solidFill>
                <a:highlight>
                  <a:srgbClr val="FFFFFF"/>
                </a:highlight>
                <a:latin typeface="Merriweather Sans"/>
                <a:ea typeface="Merriweather Sans"/>
                <a:cs typeface="Merriweather Sans"/>
                <a:sym typeface="Merriweather Sans"/>
              </a:rPr>
              <a:t>?</a:t>
            </a:r>
            <a:endParaRPr sz="8400">
              <a:solidFill>
                <a:srgbClr val="212529"/>
              </a:solidFill>
              <a:highlight>
                <a:srgbClr val="FFFFFF"/>
              </a:highlight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marR="2413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8400">
                <a:solidFill>
                  <a:srgbClr val="212529"/>
                </a:solidFill>
                <a:highlight>
                  <a:srgbClr val="FFFFFF"/>
                </a:highlight>
                <a:latin typeface="Merriweather Sans"/>
                <a:ea typeface="Merriweather Sans"/>
                <a:cs typeface="Merriweather Sans"/>
                <a:sym typeface="Merriweather Sans"/>
              </a:rPr>
              <a:t>I'll ask </a:t>
            </a:r>
            <a:r>
              <a:rPr i="1" lang="es" sz="8400">
                <a:solidFill>
                  <a:srgbClr val="FF00FF"/>
                </a:solidFill>
                <a:highlight>
                  <a:srgbClr val="FFFFFF"/>
                </a:highlight>
                <a:latin typeface="Merriweather Sans"/>
                <a:ea typeface="Merriweather Sans"/>
                <a:cs typeface="Merriweather Sans"/>
                <a:sym typeface="Merriweather Sans"/>
              </a:rPr>
              <a:t>Peter</a:t>
            </a:r>
            <a:endParaRPr sz="8400">
              <a:solidFill>
                <a:srgbClr val="212529"/>
              </a:solidFill>
              <a:highlight>
                <a:srgbClr val="FFFFFF"/>
              </a:highlight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marR="2413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8400">
                <a:solidFill>
                  <a:srgbClr val="212529"/>
                </a:solidFill>
                <a:highlight>
                  <a:srgbClr val="FFFFFF"/>
                </a:highlight>
                <a:latin typeface="Merriweather Sans"/>
                <a:ea typeface="Merriweather Sans"/>
                <a:cs typeface="Merriweather Sans"/>
                <a:sym typeface="Merriweather Sans"/>
              </a:rPr>
              <a:t>Where are </a:t>
            </a:r>
            <a:r>
              <a:rPr i="1" lang="es" sz="8400">
                <a:solidFill>
                  <a:srgbClr val="FF00FF"/>
                </a:solidFill>
                <a:highlight>
                  <a:srgbClr val="FFFFFF"/>
                </a:highlight>
                <a:latin typeface="Merriweather Sans"/>
                <a:ea typeface="Merriweather Sans"/>
                <a:cs typeface="Merriweather Sans"/>
                <a:sym typeface="Merriweather Sans"/>
              </a:rPr>
              <a:t>my glasses</a:t>
            </a:r>
            <a:r>
              <a:rPr lang="es" sz="8400">
                <a:solidFill>
                  <a:srgbClr val="212529"/>
                </a:solidFill>
                <a:highlight>
                  <a:srgbClr val="FFFFFF"/>
                </a:highlight>
                <a:latin typeface="Merriweather Sans"/>
                <a:ea typeface="Merriweather Sans"/>
                <a:cs typeface="Merriweather Sans"/>
                <a:sym typeface="Merriweather Sans"/>
              </a:rPr>
              <a:t>?</a:t>
            </a:r>
            <a:endParaRPr sz="8400">
              <a:solidFill>
                <a:srgbClr val="212529"/>
              </a:solidFill>
              <a:highlight>
                <a:srgbClr val="FFFFFF"/>
              </a:highlight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marR="2413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8400">
                <a:solidFill>
                  <a:srgbClr val="212529"/>
                </a:solidFill>
                <a:highlight>
                  <a:srgbClr val="FFFFFF"/>
                </a:highlight>
                <a:latin typeface="Merriweather Sans"/>
                <a:ea typeface="Merriweather Sans"/>
                <a:cs typeface="Merriweather Sans"/>
                <a:sym typeface="Merriweather Sans"/>
              </a:rPr>
              <a:t>I love </a:t>
            </a:r>
            <a:r>
              <a:rPr i="1" lang="es" sz="8400">
                <a:solidFill>
                  <a:srgbClr val="FF00FF"/>
                </a:solidFill>
                <a:highlight>
                  <a:srgbClr val="FFFFFF"/>
                </a:highlight>
                <a:latin typeface="Merriweather Sans"/>
                <a:ea typeface="Merriweather Sans"/>
                <a:cs typeface="Merriweather Sans"/>
                <a:sym typeface="Merriweather Sans"/>
              </a:rPr>
              <a:t>peaches</a:t>
            </a:r>
            <a:endParaRPr i="1" sz="8400">
              <a:solidFill>
                <a:srgbClr val="FF00FF"/>
              </a:solidFill>
              <a:highlight>
                <a:srgbClr val="FFFFFF"/>
              </a:highlight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marR="2413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8400">
                <a:solidFill>
                  <a:srgbClr val="212529"/>
                </a:solidFill>
                <a:highlight>
                  <a:srgbClr val="FFFFFF"/>
                </a:highlight>
                <a:latin typeface="Merriweather Sans"/>
                <a:ea typeface="Merriweather Sans"/>
                <a:cs typeface="Merriweather Sans"/>
                <a:sym typeface="Merriweather Sans"/>
              </a:rPr>
              <a:t>When is </a:t>
            </a:r>
            <a:r>
              <a:rPr i="1" lang="es" sz="8400">
                <a:solidFill>
                  <a:srgbClr val="FF00FF"/>
                </a:solidFill>
                <a:highlight>
                  <a:srgbClr val="FFFFFF"/>
                </a:highlight>
                <a:latin typeface="Merriweather Sans"/>
                <a:ea typeface="Merriweather Sans"/>
                <a:cs typeface="Merriweather Sans"/>
                <a:sym typeface="Merriweather Sans"/>
              </a:rPr>
              <a:t>the faculty meeting</a:t>
            </a:r>
            <a:r>
              <a:rPr lang="es" sz="8400">
                <a:solidFill>
                  <a:srgbClr val="212529"/>
                </a:solidFill>
                <a:highlight>
                  <a:srgbClr val="FFFFFF"/>
                </a:highlight>
                <a:latin typeface="Merriweather Sans"/>
                <a:ea typeface="Merriweather Sans"/>
                <a:cs typeface="Merriweather Sans"/>
                <a:sym typeface="Merriweather Sans"/>
              </a:rPr>
              <a:t>?</a:t>
            </a:r>
            <a:endParaRPr sz="8400">
              <a:solidFill>
                <a:srgbClr val="212529"/>
              </a:solidFill>
              <a:highlight>
                <a:srgbClr val="FFFFFF"/>
              </a:highlight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marR="2413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8400">
                <a:solidFill>
                  <a:srgbClr val="212529"/>
                </a:solidFill>
                <a:highlight>
                  <a:srgbClr val="FFFFFF"/>
                </a:highlight>
                <a:latin typeface="Merriweather Sans"/>
                <a:ea typeface="Merriweather Sans"/>
                <a:cs typeface="Merriweather Sans"/>
                <a:sym typeface="Merriweather Sans"/>
              </a:rPr>
              <a:t>Did you meet </a:t>
            </a:r>
            <a:r>
              <a:rPr i="1" lang="es" sz="8400">
                <a:solidFill>
                  <a:srgbClr val="FF00FF"/>
                </a:solidFill>
                <a:highlight>
                  <a:srgbClr val="FFFFFF"/>
                </a:highlight>
                <a:latin typeface="Merriweather Sans"/>
                <a:ea typeface="Merriweather Sans"/>
                <a:cs typeface="Merriweather Sans"/>
                <a:sym typeface="Merriweather Sans"/>
              </a:rPr>
              <a:t>the boys</a:t>
            </a:r>
            <a:r>
              <a:rPr lang="es" sz="8400">
                <a:solidFill>
                  <a:srgbClr val="212529"/>
                </a:solidFill>
                <a:highlight>
                  <a:srgbClr val="FFFFFF"/>
                </a:highlight>
                <a:latin typeface="Merriweather Sans"/>
                <a:ea typeface="Merriweather Sans"/>
                <a:cs typeface="Merriweather Sans"/>
                <a:sym typeface="Merriweather Sans"/>
              </a:rPr>
              <a:t>?</a:t>
            </a:r>
            <a:endParaRPr sz="8400">
              <a:solidFill>
                <a:srgbClr val="212529"/>
              </a:solidFill>
              <a:highlight>
                <a:srgbClr val="FFFFFF"/>
              </a:highlight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marR="2413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s" sz="8400">
                <a:solidFill>
                  <a:srgbClr val="FF00FF"/>
                </a:solidFill>
                <a:highlight>
                  <a:srgbClr val="FFFFFF"/>
                </a:highlight>
                <a:latin typeface="Merriweather Sans"/>
                <a:ea typeface="Merriweather Sans"/>
                <a:cs typeface="Merriweather Sans"/>
                <a:sym typeface="Merriweather Sans"/>
              </a:rPr>
              <a:t>Your friend</a:t>
            </a:r>
            <a:r>
              <a:rPr lang="es" sz="8400">
                <a:solidFill>
                  <a:srgbClr val="FF00FF"/>
                </a:solidFill>
                <a:highlight>
                  <a:srgbClr val="FFFFFF"/>
                </a:highlight>
                <a:latin typeface="Merriweather Sans"/>
                <a:ea typeface="Merriweather Sans"/>
                <a:cs typeface="Merriweather Sans"/>
                <a:sym typeface="Merriweather Sans"/>
              </a:rPr>
              <a:t> </a:t>
            </a:r>
            <a:r>
              <a:rPr lang="es" sz="8400">
                <a:solidFill>
                  <a:srgbClr val="212529"/>
                </a:solidFill>
                <a:highlight>
                  <a:srgbClr val="FFFFFF"/>
                </a:highlight>
                <a:latin typeface="Merriweather Sans"/>
                <a:ea typeface="Merriweather Sans"/>
                <a:cs typeface="Merriweather Sans"/>
                <a:sym typeface="Merriweather Sans"/>
              </a:rPr>
              <a:t>is sending </a:t>
            </a:r>
            <a:r>
              <a:rPr i="1" lang="es" sz="8400">
                <a:solidFill>
                  <a:srgbClr val="FF00FF"/>
                </a:solidFill>
                <a:highlight>
                  <a:srgbClr val="FFFFFF"/>
                </a:highlight>
                <a:latin typeface="Merriweather Sans"/>
                <a:ea typeface="Merriweather Sans"/>
                <a:cs typeface="Merriweather Sans"/>
                <a:sym typeface="Merriweather Sans"/>
              </a:rPr>
              <a:t>an email</a:t>
            </a:r>
            <a:br>
              <a:rPr lang="es" sz="5600">
                <a:solidFill>
                  <a:srgbClr val="212529"/>
                </a:solidFill>
                <a:highlight>
                  <a:srgbClr val="FFFFFF"/>
                </a:highlight>
                <a:latin typeface="Merriweather Sans"/>
                <a:ea typeface="Merriweather Sans"/>
                <a:cs typeface="Merriweather Sans"/>
                <a:sym typeface="Merriweather Sans"/>
              </a:rPr>
            </a:br>
            <a:br>
              <a:rPr lang="es" sz="1200">
                <a:solidFill>
                  <a:srgbClr val="21252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</a:br>
            <a:endParaRPr sz="1200">
              <a:solidFill>
                <a:srgbClr val="212529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22"/>
          <p:cNvSpPr txBox="1"/>
          <p:nvPr>
            <p:ph idx="2" type="body"/>
          </p:nvPr>
        </p:nvSpPr>
        <p:spPr>
          <a:xfrm>
            <a:off x="5727625" y="1315600"/>
            <a:ext cx="2948400" cy="3263700"/>
          </a:xfrm>
          <a:prstGeom prst="rect">
            <a:avLst/>
          </a:prstGeom>
          <a:solidFill>
            <a:srgbClr val="EAD1DC"/>
          </a:solidFill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marR="2413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s" sz="8215">
                <a:solidFill>
                  <a:srgbClr val="212529"/>
                </a:solidFill>
                <a:highlight>
                  <a:srgbClr val="FFFFFF"/>
                </a:highlight>
                <a:latin typeface="Merriweather Sans"/>
                <a:ea typeface="Merriweather Sans"/>
                <a:cs typeface="Merriweather Sans"/>
                <a:sym typeface="Merriweather Sans"/>
              </a:rPr>
              <a:t>Will </a:t>
            </a:r>
            <a:r>
              <a:rPr i="1" lang="es" sz="8215">
                <a:solidFill>
                  <a:srgbClr val="FF00FF"/>
                </a:solidFill>
                <a:highlight>
                  <a:srgbClr val="FFFFFF"/>
                </a:highlight>
                <a:latin typeface="Merriweather Sans"/>
                <a:ea typeface="Merriweather Sans"/>
                <a:cs typeface="Merriweather Sans"/>
                <a:sym typeface="Merriweather Sans"/>
              </a:rPr>
              <a:t>he</a:t>
            </a:r>
            <a:r>
              <a:rPr lang="es" sz="8215">
                <a:solidFill>
                  <a:srgbClr val="212529"/>
                </a:solidFill>
                <a:highlight>
                  <a:srgbClr val="FFFFFF"/>
                </a:highlight>
                <a:latin typeface="Merriweather Sans"/>
                <a:ea typeface="Merriweather Sans"/>
                <a:cs typeface="Merriweather Sans"/>
                <a:sym typeface="Merriweather Sans"/>
              </a:rPr>
              <a:t> help </a:t>
            </a:r>
            <a:r>
              <a:rPr i="1" lang="es" sz="8215">
                <a:solidFill>
                  <a:srgbClr val="FF00FF"/>
                </a:solidFill>
                <a:highlight>
                  <a:srgbClr val="FFFFFF"/>
                </a:highlight>
                <a:latin typeface="Merriweather Sans"/>
                <a:ea typeface="Merriweather Sans"/>
                <a:cs typeface="Merriweather Sans"/>
                <a:sym typeface="Merriweather Sans"/>
              </a:rPr>
              <a:t>her</a:t>
            </a:r>
            <a:r>
              <a:rPr lang="es" sz="8215">
                <a:solidFill>
                  <a:srgbClr val="212529"/>
                </a:solidFill>
                <a:highlight>
                  <a:srgbClr val="FFFFFF"/>
                </a:highlight>
                <a:latin typeface="Merriweather Sans"/>
                <a:ea typeface="Merriweather Sans"/>
                <a:cs typeface="Merriweather Sans"/>
                <a:sym typeface="Merriweather Sans"/>
              </a:rPr>
              <a:t>?</a:t>
            </a:r>
            <a:endParaRPr sz="8215">
              <a:solidFill>
                <a:srgbClr val="212529"/>
              </a:solidFill>
              <a:highlight>
                <a:srgbClr val="FFFFFF"/>
              </a:highlight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marR="2413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s" sz="8215">
                <a:solidFill>
                  <a:srgbClr val="212529"/>
                </a:solidFill>
                <a:highlight>
                  <a:srgbClr val="FFFFFF"/>
                </a:highlight>
                <a:latin typeface="Merriweather Sans"/>
                <a:ea typeface="Merriweather Sans"/>
                <a:cs typeface="Merriweather Sans"/>
                <a:sym typeface="Merriweather Sans"/>
              </a:rPr>
              <a:t>I'll ask </a:t>
            </a:r>
            <a:r>
              <a:rPr i="1" lang="es" sz="8215">
                <a:solidFill>
                  <a:srgbClr val="FF00FF"/>
                </a:solidFill>
                <a:highlight>
                  <a:srgbClr val="FFFFFF"/>
                </a:highlight>
                <a:latin typeface="Merriweather Sans"/>
                <a:ea typeface="Merriweather Sans"/>
                <a:cs typeface="Merriweather Sans"/>
                <a:sym typeface="Merriweather Sans"/>
              </a:rPr>
              <a:t>him</a:t>
            </a:r>
            <a:endParaRPr i="1" sz="8215">
              <a:solidFill>
                <a:srgbClr val="FF00FF"/>
              </a:solidFill>
              <a:highlight>
                <a:srgbClr val="FFFFFF"/>
              </a:highlight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marR="2413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s" sz="8215">
                <a:solidFill>
                  <a:srgbClr val="212529"/>
                </a:solidFill>
                <a:highlight>
                  <a:srgbClr val="FFFFFF"/>
                </a:highlight>
                <a:latin typeface="Merriweather Sans"/>
                <a:ea typeface="Merriweather Sans"/>
                <a:cs typeface="Merriweather Sans"/>
                <a:sym typeface="Merriweather Sans"/>
              </a:rPr>
              <a:t>Where are </a:t>
            </a:r>
            <a:r>
              <a:rPr i="1" lang="es" sz="8215">
                <a:solidFill>
                  <a:srgbClr val="FF00FF"/>
                </a:solidFill>
                <a:highlight>
                  <a:srgbClr val="FFFFFF"/>
                </a:highlight>
                <a:latin typeface="Merriweather Sans"/>
                <a:ea typeface="Merriweather Sans"/>
                <a:cs typeface="Merriweather Sans"/>
                <a:sym typeface="Merriweather Sans"/>
              </a:rPr>
              <a:t>they</a:t>
            </a:r>
            <a:r>
              <a:rPr lang="es" sz="8215">
                <a:solidFill>
                  <a:srgbClr val="212529"/>
                </a:solidFill>
                <a:highlight>
                  <a:srgbClr val="FFFFFF"/>
                </a:highlight>
                <a:latin typeface="Merriweather Sans"/>
                <a:ea typeface="Merriweather Sans"/>
                <a:cs typeface="Merriweather Sans"/>
                <a:sym typeface="Merriweather Sans"/>
              </a:rPr>
              <a:t>?</a:t>
            </a:r>
            <a:endParaRPr sz="8215">
              <a:solidFill>
                <a:srgbClr val="212529"/>
              </a:solidFill>
              <a:highlight>
                <a:srgbClr val="FFFFFF"/>
              </a:highlight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marR="2413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s" sz="8215">
                <a:solidFill>
                  <a:srgbClr val="212529"/>
                </a:solidFill>
                <a:highlight>
                  <a:srgbClr val="FFFFFF"/>
                </a:highlight>
                <a:latin typeface="Merriweather Sans"/>
                <a:ea typeface="Merriweather Sans"/>
                <a:cs typeface="Merriweather Sans"/>
                <a:sym typeface="Merriweather Sans"/>
              </a:rPr>
              <a:t>I love </a:t>
            </a:r>
            <a:r>
              <a:rPr i="1" lang="es" sz="8215">
                <a:solidFill>
                  <a:srgbClr val="FF00FF"/>
                </a:solidFill>
                <a:highlight>
                  <a:srgbClr val="FFFFFF"/>
                </a:highlight>
                <a:latin typeface="Merriweather Sans"/>
                <a:ea typeface="Merriweather Sans"/>
                <a:cs typeface="Merriweather Sans"/>
                <a:sym typeface="Merriweather Sans"/>
              </a:rPr>
              <a:t>them</a:t>
            </a:r>
            <a:endParaRPr i="1" sz="8215">
              <a:solidFill>
                <a:srgbClr val="FF00FF"/>
              </a:solidFill>
              <a:highlight>
                <a:srgbClr val="FFFFFF"/>
              </a:highlight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marR="2413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s" sz="8215">
                <a:solidFill>
                  <a:srgbClr val="212529"/>
                </a:solidFill>
                <a:highlight>
                  <a:srgbClr val="FFFFFF"/>
                </a:highlight>
                <a:latin typeface="Merriweather Sans"/>
                <a:ea typeface="Merriweather Sans"/>
                <a:cs typeface="Merriweather Sans"/>
                <a:sym typeface="Merriweather Sans"/>
              </a:rPr>
              <a:t>When is </a:t>
            </a:r>
            <a:r>
              <a:rPr i="1" lang="es" sz="8215">
                <a:solidFill>
                  <a:srgbClr val="FF00FF"/>
                </a:solidFill>
                <a:highlight>
                  <a:srgbClr val="FFFFFF"/>
                </a:highlight>
                <a:latin typeface="Merriweather Sans"/>
                <a:ea typeface="Merriweather Sans"/>
                <a:cs typeface="Merriweather Sans"/>
                <a:sym typeface="Merriweather Sans"/>
              </a:rPr>
              <a:t>it</a:t>
            </a:r>
            <a:r>
              <a:rPr lang="es" sz="8215">
                <a:solidFill>
                  <a:srgbClr val="212529"/>
                </a:solidFill>
                <a:highlight>
                  <a:srgbClr val="FFFFFF"/>
                </a:highlight>
                <a:latin typeface="Merriweather Sans"/>
                <a:ea typeface="Merriweather Sans"/>
                <a:cs typeface="Merriweather Sans"/>
                <a:sym typeface="Merriweather Sans"/>
              </a:rPr>
              <a:t>?</a:t>
            </a:r>
            <a:endParaRPr sz="8215">
              <a:solidFill>
                <a:srgbClr val="212529"/>
              </a:solidFill>
              <a:highlight>
                <a:srgbClr val="FFFFFF"/>
              </a:highlight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marR="2413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s" sz="8215">
                <a:solidFill>
                  <a:srgbClr val="212529"/>
                </a:solidFill>
                <a:highlight>
                  <a:srgbClr val="FFFFFF"/>
                </a:highlight>
                <a:latin typeface="Merriweather Sans"/>
                <a:ea typeface="Merriweather Sans"/>
                <a:cs typeface="Merriweather Sans"/>
                <a:sym typeface="Merriweather Sans"/>
              </a:rPr>
              <a:t>Did you meet </a:t>
            </a:r>
            <a:r>
              <a:rPr i="1" lang="es" sz="8215">
                <a:solidFill>
                  <a:srgbClr val="FF00FF"/>
                </a:solidFill>
                <a:highlight>
                  <a:srgbClr val="FFFFFF"/>
                </a:highlight>
                <a:latin typeface="Merriweather Sans"/>
                <a:ea typeface="Merriweather Sans"/>
                <a:cs typeface="Merriweather Sans"/>
                <a:sym typeface="Merriweather Sans"/>
              </a:rPr>
              <a:t>them</a:t>
            </a:r>
            <a:r>
              <a:rPr lang="es" sz="8215">
                <a:solidFill>
                  <a:srgbClr val="212529"/>
                </a:solidFill>
                <a:highlight>
                  <a:srgbClr val="FFFFFF"/>
                </a:highlight>
                <a:latin typeface="Merriweather Sans"/>
                <a:ea typeface="Merriweather Sans"/>
                <a:cs typeface="Merriweather Sans"/>
                <a:sym typeface="Merriweather Sans"/>
              </a:rPr>
              <a:t>?</a:t>
            </a:r>
            <a:endParaRPr sz="8215">
              <a:solidFill>
                <a:srgbClr val="212529"/>
              </a:solidFill>
              <a:highlight>
                <a:srgbClr val="FFFFFF"/>
              </a:highlight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marR="2413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i="1" lang="es" sz="8215">
                <a:solidFill>
                  <a:srgbClr val="FF00FF"/>
                </a:solidFill>
                <a:highlight>
                  <a:srgbClr val="FFFFFF"/>
                </a:highlight>
                <a:latin typeface="Merriweather Sans"/>
                <a:ea typeface="Merriweather Sans"/>
                <a:cs typeface="Merriweather Sans"/>
                <a:sym typeface="Merriweather Sans"/>
              </a:rPr>
              <a:t>He</a:t>
            </a:r>
            <a:r>
              <a:rPr lang="es" sz="8215">
                <a:solidFill>
                  <a:srgbClr val="FF00FF"/>
                </a:solidFill>
                <a:highlight>
                  <a:srgbClr val="FFFFFF"/>
                </a:highlight>
                <a:latin typeface="Merriweather Sans"/>
                <a:ea typeface="Merriweather Sans"/>
                <a:cs typeface="Merriweather Sans"/>
                <a:sym typeface="Merriweather Sans"/>
              </a:rPr>
              <a:t> </a:t>
            </a:r>
            <a:r>
              <a:rPr lang="es" sz="8215">
                <a:solidFill>
                  <a:srgbClr val="212529"/>
                </a:solidFill>
                <a:highlight>
                  <a:srgbClr val="FFFFFF"/>
                </a:highlight>
                <a:latin typeface="Merriweather Sans"/>
                <a:ea typeface="Merriweather Sans"/>
                <a:cs typeface="Merriweather Sans"/>
                <a:sym typeface="Merriweather Sans"/>
              </a:rPr>
              <a:t>is sending </a:t>
            </a:r>
            <a:r>
              <a:rPr i="1" lang="es" sz="8215">
                <a:solidFill>
                  <a:srgbClr val="FF00FF"/>
                </a:solidFill>
                <a:highlight>
                  <a:srgbClr val="FFFFFF"/>
                </a:highlight>
                <a:latin typeface="Merriweather Sans"/>
                <a:ea typeface="Merriweather Sans"/>
                <a:cs typeface="Merriweather Sans"/>
                <a:sym typeface="Merriweather Sans"/>
              </a:rPr>
              <a:t>it</a:t>
            </a:r>
            <a:br>
              <a:rPr lang="es" sz="5600">
                <a:solidFill>
                  <a:srgbClr val="212529"/>
                </a:solidFill>
                <a:highlight>
                  <a:srgbClr val="FFFFFF"/>
                </a:highlight>
                <a:latin typeface="Merriweather Sans"/>
                <a:ea typeface="Merriweather Sans"/>
                <a:cs typeface="Merriweather Sans"/>
                <a:sym typeface="Merriweather Sans"/>
              </a:rPr>
            </a:br>
            <a:br>
              <a:rPr lang="es" sz="1200">
                <a:solidFill>
                  <a:srgbClr val="21252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</a:br>
            <a:endParaRPr/>
          </a:p>
        </p:txBody>
      </p:sp>
      <p:pic>
        <p:nvPicPr>
          <p:cNvPr id="130" name="Google Shape;130;p22" title="11 La Valse d'Amélie.mp3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4731700"/>
            <a:ext cx="259400" cy="25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41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2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/>
                                        <p:tgtEl>
                                          <p:spTgt spid="12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/>
                                        <p:tgtEl>
                                          <p:spTgt spid="12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/>
                                        <p:tgtEl>
                                          <p:spTgt spid="12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/>
                                        <p:tgtEl>
                                          <p:spTgt spid="12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2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/>
                                        <p:tgtEl>
                                          <p:spTgt spid="12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7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/>
                                        <p:tgtEl>
                                          <p:spTgt spid="12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2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/>
                                        <p:tgtEl>
                                          <p:spTgt spid="12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7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/>
                                        <p:tgtEl>
                                          <p:spTgt spid="12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2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/>
                                        <p:tgtEl>
                                          <p:spTgt spid="12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7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/>
                                        <p:tgtEl>
                                          <p:spTgt spid="1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2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/>
                                        <p:tgtEl>
                                          <p:spTgt spid="12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7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/>
                                        <p:tgtEl>
                                          <p:spTgt spid="12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2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/>
                                        <p:tgtEl>
                                          <p:spTgt spid="12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7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/>
                                        <p:tgtEl>
                                          <p:spTgt spid="12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2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/>
                                        <p:tgtEl>
                                          <p:spTgt spid="12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7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/>
                                        <p:tgtEl>
                                          <p:spTgt spid="12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ctrTitle"/>
          </p:nvPr>
        </p:nvSpPr>
        <p:spPr>
          <a:xfrm>
            <a:off x="311700" y="201350"/>
            <a:ext cx="8520600" cy="792600"/>
          </a:xfrm>
          <a:prstGeom prst="rect">
            <a:avLst/>
          </a:prstGeom>
          <a:solidFill>
            <a:srgbClr val="E6B8AF"/>
          </a:solidFill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 u="sng">
              <a:solidFill>
                <a:srgbClr val="A30003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 u="sng">
              <a:solidFill>
                <a:srgbClr val="A30003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22" u="sng">
              <a:solidFill>
                <a:srgbClr val="A30003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22" u="sng">
              <a:solidFill>
                <a:srgbClr val="A30003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22" u="sng">
              <a:solidFill>
                <a:srgbClr val="A30003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22" u="sng">
              <a:solidFill>
                <a:srgbClr val="A30003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22" u="sng">
              <a:solidFill>
                <a:srgbClr val="A30003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22" u="sng">
              <a:solidFill>
                <a:srgbClr val="A30003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22" u="sng">
              <a:solidFill>
                <a:srgbClr val="A30003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22" u="sng">
              <a:solidFill>
                <a:srgbClr val="A30003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8976"/>
              <a:buFont typeface="Arial"/>
              <a:buNone/>
            </a:pPr>
            <a:r>
              <a:t/>
            </a:r>
            <a:endParaRPr b="1" sz="2822">
              <a:solidFill>
                <a:srgbClr val="5B0F00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7500"/>
              <a:buFont typeface="Arial"/>
              <a:buNone/>
            </a:pPr>
            <a:r>
              <a:rPr b="1" lang="es" sz="2933" u="sng">
                <a:solidFill>
                  <a:srgbClr val="A30003"/>
                </a:solidFill>
                <a:highlight>
                  <a:schemeClr val="lt1"/>
                </a:highlight>
                <a:latin typeface="Merriweather Sans"/>
                <a:ea typeface="Merriweather Sans"/>
                <a:cs typeface="Merriweather Sans"/>
                <a:sym typeface="Merriweather Sans"/>
              </a:rPr>
              <a:t>Personal or Subject Pronouns</a:t>
            </a:r>
            <a:r>
              <a:rPr b="1" lang="es" sz="2933">
                <a:solidFill>
                  <a:srgbClr val="192930"/>
                </a:solidFill>
                <a:highlight>
                  <a:schemeClr val="lt1"/>
                </a:highlight>
                <a:latin typeface="Merriweather Sans"/>
                <a:ea typeface="Merriweather Sans"/>
                <a:cs typeface="Merriweather Sans"/>
                <a:sym typeface="Merriweather Sans"/>
              </a:rPr>
              <a:t> ➭ before the verb</a:t>
            </a:r>
            <a:endParaRPr sz="5533"/>
          </a:p>
        </p:txBody>
      </p:sp>
      <p:sp>
        <p:nvSpPr>
          <p:cNvPr id="63" name="Google Shape;63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solidFill>
                <a:srgbClr val="5B0F00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4"/>
          <p:cNvSpPr txBox="1"/>
          <p:nvPr/>
        </p:nvSpPr>
        <p:spPr>
          <a:xfrm>
            <a:off x="1263000" y="1079950"/>
            <a:ext cx="1537500" cy="3909000"/>
          </a:xfrm>
          <a:prstGeom prst="rect">
            <a:avLst/>
          </a:prstGeom>
          <a:gradFill>
            <a:gsLst>
              <a:gs pos="0">
                <a:srgbClr val="FFF6DB"/>
              </a:gs>
              <a:gs pos="100000">
                <a:srgbClr val="FAD25C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900">
                <a:solidFill>
                  <a:srgbClr val="20124D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I</a:t>
            </a:r>
            <a:endParaRPr b="1" sz="1900">
              <a:solidFill>
                <a:srgbClr val="20124D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s" sz="1900">
                <a:solidFill>
                  <a:srgbClr val="20124D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You</a:t>
            </a:r>
            <a:endParaRPr b="1" sz="1900">
              <a:solidFill>
                <a:srgbClr val="20124D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s" sz="1900">
                <a:solidFill>
                  <a:srgbClr val="20124D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He</a:t>
            </a:r>
            <a:endParaRPr b="1" sz="1900">
              <a:solidFill>
                <a:srgbClr val="20124D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s" sz="1900">
                <a:solidFill>
                  <a:srgbClr val="20124D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She</a:t>
            </a:r>
            <a:endParaRPr b="1" sz="1900">
              <a:solidFill>
                <a:srgbClr val="20124D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s" sz="1900">
                <a:solidFill>
                  <a:srgbClr val="20124D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It</a:t>
            </a:r>
            <a:endParaRPr b="1" sz="1900">
              <a:solidFill>
                <a:srgbClr val="20124D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s" sz="1900">
                <a:solidFill>
                  <a:srgbClr val="20124D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We</a:t>
            </a:r>
            <a:endParaRPr b="1" sz="1900">
              <a:solidFill>
                <a:srgbClr val="20124D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s" sz="1900">
                <a:solidFill>
                  <a:srgbClr val="20124D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You</a:t>
            </a:r>
            <a:endParaRPr b="1" sz="1900">
              <a:solidFill>
                <a:srgbClr val="20124D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s" sz="1900">
                <a:solidFill>
                  <a:srgbClr val="20124D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They</a:t>
            </a:r>
            <a:endParaRPr/>
          </a:p>
        </p:txBody>
      </p:sp>
      <p:sp>
        <p:nvSpPr>
          <p:cNvPr id="65" name="Google Shape;65;p14"/>
          <p:cNvSpPr txBox="1"/>
          <p:nvPr/>
        </p:nvSpPr>
        <p:spPr>
          <a:xfrm>
            <a:off x="3642575" y="1079950"/>
            <a:ext cx="3587700" cy="3909000"/>
          </a:xfrm>
          <a:prstGeom prst="rect">
            <a:avLst/>
          </a:prstGeom>
          <a:gradFill>
            <a:gsLst>
              <a:gs pos="0">
                <a:srgbClr val="DCECD5"/>
              </a:gs>
              <a:gs pos="100000">
                <a:srgbClr val="93BC81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900">
                <a:solidFill>
                  <a:srgbClr val="351C75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am vegan</a:t>
            </a:r>
            <a:endParaRPr sz="1900">
              <a:solidFill>
                <a:srgbClr val="351C75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900">
                <a:solidFill>
                  <a:srgbClr val="351C75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never eat meat</a:t>
            </a:r>
            <a:endParaRPr sz="1900">
              <a:solidFill>
                <a:srgbClr val="351C75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900">
                <a:solidFill>
                  <a:srgbClr val="351C75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walks to work</a:t>
            </a:r>
            <a:endParaRPr sz="1900">
              <a:solidFill>
                <a:srgbClr val="351C75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900">
                <a:solidFill>
                  <a:srgbClr val="351C75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always reads science fiction</a:t>
            </a:r>
            <a:endParaRPr sz="1900">
              <a:solidFill>
                <a:srgbClr val="351C75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900">
                <a:solidFill>
                  <a:srgbClr val="351C75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is cold</a:t>
            </a:r>
            <a:endParaRPr sz="1900">
              <a:solidFill>
                <a:srgbClr val="351C75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900">
                <a:solidFill>
                  <a:srgbClr val="351C75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are late</a:t>
            </a:r>
            <a:endParaRPr sz="1900">
              <a:solidFill>
                <a:srgbClr val="351C75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900">
                <a:solidFill>
                  <a:srgbClr val="351C75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all go together</a:t>
            </a:r>
            <a:endParaRPr sz="1900">
              <a:solidFill>
                <a:srgbClr val="351C75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s" sz="1900">
                <a:solidFill>
                  <a:srgbClr val="351C75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have a problem</a:t>
            </a:r>
            <a:endParaRPr sz="1900"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  <mc:AlternateContent>
    <mc:Choice Requires="p14">
      <p:transition spd="slow" p14:dur="430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2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2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2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6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3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6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6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6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6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8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6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9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6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1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6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2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6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4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700"/>
                                        <p:tgtEl>
                                          <p:spTgt spid="6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7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700"/>
                                        <p:tgtEl>
                                          <p:spTgt spid="6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74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700"/>
                                        <p:tgtEl>
                                          <p:spTgt spid="6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91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700"/>
                                        <p:tgtEl>
                                          <p:spTgt spid="6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8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700"/>
                                        <p:tgtEl>
                                          <p:spTgt spid="6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25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700"/>
                                        <p:tgtEl>
                                          <p:spTgt spid="6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42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700"/>
                                        <p:tgtEl>
                                          <p:spTgt spid="6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9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700"/>
                                        <p:tgtEl>
                                          <p:spTgt spid="6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311700" y="219650"/>
            <a:ext cx="8520600" cy="768900"/>
          </a:xfrm>
          <a:prstGeom prst="rect">
            <a:avLst/>
          </a:prstGeom>
          <a:solidFill>
            <a:srgbClr val="FFE599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600" u="sng">
                <a:solidFill>
                  <a:srgbClr val="A30003"/>
                </a:solidFill>
                <a:highlight>
                  <a:srgbClr val="FFFFFF"/>
                </a:highlight>
                <a:latin typeface="Merriweather Sans"/>
                <a:ea typeface="Merriweather Sans"/>
                <a:cs typeface="Merriweather Sans"/>
                <a:sym typeface="Merriweather Sans"/>
              </a:rPr>
              <a:t>Object Pronouns</a:t>
            </a:r>
            <a:r>
              <a:rPr lang="es" sz="2600">
                <a:solidFill>
                  <a:srgbClr val="192930"/>
                </a:solidFill>
                <a:highlight>
                  <a:srgbClr val="FFFFFF"/>
                </a:highlight>
                <a:latin typeface="Merriweather Sans"/>
                <a:ea typeface="Merriweather Sans"/>
                <a:cs typeface="Merriweather Sans"/>
                <a:sym typeface="Merriweather Sans"/>
              </a:rPr>
              <a:t> ➭used </a:t>
            </a:r>
            <a:r>
              <a:rPr b="1" lang="es" sz="2600">
                <a:solidFill>
                  <a:srgbClr val="192930"/>
                </a:solidFill>
                <a:highlight>
                  <a:srgbClr val="FFFFFF"/>
                </a:highlight>
                <a:latin typeface="Merriweather Sans"/>
                <a:ea typeface="Merriweather Sans"/>
                <a:cs typeface="Merriweather Sans"/>
                <a:sym typeface="Merriweather Sans"/>
              </a:rPr>
              <a:t>after</a:t>
            </a:r>
            <a:r>
              <a:rPr lang="es" sz="2600">
                <a:solidFill>
                  <a:srgbClr val="192930"/>
                </a:solidFill>
                <a:highlight>
                  <a:srgbClr val="FFFFFF"/>
                </a:highlight>
                <a:latin typeface="Merriweather Sans"/>
                <a:ea typeface="Merriweather Sans"/>
                <a:cs typeface="Merriweather Sans"/>
                <a:sym typeface="Merriweather Sans"/>
              </a:rPr>
              <a:t> a verb or a preposition</a:t>
            </a:r>
            <a:endParaRPr sz="2600"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71" name="Google Shape;71;p15"/>
          <p:cNvSpPr txBox="1"/>
          <p:nvPr>
            <p:ph idx="1" type="body"/>
          </p:nvPr>
        </p:nvSpPr>
        <p:spPr>
          <a:xfrm>
            <a:off x="695550" y="1104875"/>
            <a:ext cx="1793700" cy="3928800"/>
          </a:xfrm>
          <a:prstGeom prst="rect">
            <a:avLst/>
          </a:prstGeom>
          <a:solidFill>
            <a:srgbClr val="C3D4D8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1900">
                <a:solidFill>
                  <a:srgbClr val="A30092"/>
                </a:solidFill>
                <a:highlight>
                  <a:schemeClr val="lt1"/>
                </a:highlight>
                <a:latin typeface="Merriweather Sans"/>
                <a:ea typeface="Merriweather Sans"/>
                <a:cs typeface="Merriweather Sans"/>
                <a:sym typeface="Merriweather Sans"/>
              </a:rPr>
              <a:t>me</a:t>
            </a:r>
            <a:endParaRPr b="1" sz="1900">
              <a:solidFill>
                <a:srgbClr val="A30092"/>
              </a:solidFill>
              <a:highlight>
                <a:schemeClr val="lt1"/>
              </a:highlight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1900">
                <a:solidFill>
                  <a:srgbClr val="A30092"/>
                </a:solidFill>
                <a:highlight>
                  <a:schemeClr val="lt1"/>
                </a:highlight>
                <a:latin typeface="Merriweather Sans"/>
                <a:ea typeface="Merriweather Sans"/>
                <a:cs typeface="Merriweather Sans"/>
                <a:sym typeface="Merriweather Sans"/>
              </a:rPr>
              <a:t>you</a:t>
            </a:r>
            <a:endParaRPr b="1" sz="1900">
              <a:solidFill>
                <a:srgbClr val="A30092"/>
              </a:solidFill>
              <a:highlight>
                <a:schemeClr val="lt1"/>
              </a:highlight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1900">
                <a:solidFill>
                  <a:srgbClr val="A30092"/>
                </a:solidFill>
                <a:highlight>
                  <a:schemeClr val="lt1"/>
                </a:highlight>
                <a:latin typeface="Merriweather Sans"/>
                <a:ea typeface="Merriweather Sans"/>
                <a:cs typeface="Merriweather Sans"/>
                <a:sym typeface="Merriweather Sans"/>
              </a:rPr>
              <a:t>him</a:t>
            </a:r>
            <a:endParaRPr b="1" sz="1900">
              <a:solidFill>
                <a:srgbClr val="A30092"/>
              </a:solidFill>
              <a:highlight>
                <a:schemeClr val="lt1"/>
              </a:highlight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1900">
                <a:solidFill>
                  <a:srgbClr val="A30092"/>
                </a:solidFill>
                <a:highlight>
                  <a:schemeClr val="lt1"/>
                </a:highlight>
                <a:latin typeface="Merriweather Sans"/>
                <a:ea typeface="Merriweather Sans"/>
                <a:cs typeface="Merriweather Sans"/>
                <a:sym typeface="Merriweather Sans"/>
              </a:rPr>
              <a:t>her</a:t>
            </a:r>
            <a:endParaRPr b="1" sz="1900">
              <a:solidFill>
                <a:srgbClr val="A30092"/>
              </a:solidFill>
              <a:highlight>
                <a:schemeClr val="lt1"/>
              </a:highlight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1900">
                <a:solidFill>
                  <a:srgbClr val="A30092"/>
                </a:solidFill>
                <a:highlight>
                  <a:schemeClr val="lt1"/>
                </a:highlight>
                <a:latin typeface="Merriweather Sans"/>
                <a:ea typeface="Merriweather Sans"/>
                <a:cs typeface="Merriweather Sans"/>
                <a:sym typeface="Merriweather Sans"/>
              </a:rPr>
              <a:t>it</a:t>
            </a:r>
            <a:endParaRPr b="1" sz="1900">
              <a:solidFill>
                <a:srgbClr val="A30092"/>
              </a:solidFill>
              <a:highlight>
                <a:schemeClr val="lt1"/>
              </a:highlight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1900">
                <a:solidFill>
                  <a:srgbClr val="A30092"/>
                </a:solidFill>
                <a:highlight>
                  <a:schemeClr val="lt1"/>
                </a:highlight>
                <a:latin typeface="Merriweather Sans"/>
                <a:ea typeface="Merriweather Sans"/>
                <a:cs typeface="Merriweather Sans"/>
                <a:sym typeface="Merriweather Sans"/>
              </a:rPr>
              <a:t>us</a:t>
            </a:r>
            <a:endParaRPr b="1" sz="1900">
              <a:solidFill>
                <a:srgbClr val="A30092"/>
              </a:solidFill>
              <a:highlight>
                <a:schemeClr val="lt1"/>
              </a:highlight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1900">
                <a:solidFill>
                  <a:srgbClr val="A30092"/>
                </a:solidFill>
                <a:highlight>
                  <a:schemeClr val="lt1"/>
                </a:highlight>
                <a:latin typeface="Merriweather Sans"/>
                <a:ea typeface="Merriweather Sans"/>
                <a:cs typeface="Merriweather Sans"/>
                <a:sym typeface="Merriweather Sans"/>
              </a:rPr>
              <a:t>you</a:t>
            </a:r>
            <a:endParaRPr b="1" sz="1900">
              <a:solidFill>
                <a:srgbClr val="A30092"/>
              </a:solidFill>
              <a:highlight>
                <a:schemeClr val="lt1"/>
              </a:highlight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1900">
                <a:solidFill>
                  <a:srgbClr val="A30092"/>
                </a:solidFill>
                <a:highlight>
                  <a:schemeClr val="lt1"/>
                </a:highlight>
                <a:latin typeface="Merriweather Sans"/>
                <a:ea typeface="Merriweather Sans"/>
                <a:cs typeface="Merriweather Sans"/>
                <a:sym typeface="Merriweather Sans"/>
              </a:rPr>
              <a:t>them</a:t>
            </a:r>
            <a:endParaRPr b="1" sz="1900">
              <a:solidFill>
                <a:srgbClr val="990000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72" name="Google Shape;72;p15"/>
          <p:cNvSpPr txBox="1"/>
          <p:nvPr>
            <p:ph idx="2" type="body"/>
          </p:nvPr>
        </p:nvSpPr>
        <p:spPr>
          <a:xfrm>
            <a:off x="3935425" y="1104875"/>
            <a:ext cx="4447800" cy="3928800"/>
          </a:xfrm>
          <a:prstGeom prst="rect">
            <a:avLst/>
          </a:prstGeom>
          <a:solidFill>
            <a:srgbClr val="C9DAF8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>
                <a:latin typeface="Merriweather Sans"/>
                <a:ea typeface="Merriweather Sans"/>
                <a:cs typeface="Merriweather Sans"/>
                <a:sym typeface="Merriweather Sans"/>
              </a:rPr>
              <a:t>Listen to </a:t>
            </a:r>
            <a:r>
              <a:rPr lang="es" sz="2000">
                <a:solidFill>
                  <a:srgbClr val="FF000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me</a:t>
            </a:r>
            <a:endParaRPr sz="2000">
              <a:solidFill>
                <a:srgbClr val="FF0000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" sz="2000">
                <a:latin typeface="Merriweather Sans"/>
                <a:ea typeface="Merriweather Sans"/>
                <a:cs typeface="Merriweather Sans"/>
                <a:sym typeface="Merriweather Sans"/>
              </a:rPr>
              <a:t>I am talking to </a:t>
            </a:r>
            <a:r>
              <a:rPr lang="es" sz="2000">
                <a:solidFill>
                  <a:srgbClr val="FF000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you</a:t>
            </a:r>
            <a:endParaRPr sz="2000">
              <a:solidFill>
                <a:srgbClr val="FF0000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" sz="2000">
                <a:latin typeface="Merriweather Sans"/>
                <a:ea typeface="Merriweather Sans"/>
                <a:cs typeface="Merriweather Sans"/>
                <a:sym typeface="Merriweather Sans"/>
              </a:rPr>
              <a:t>Look at</a:t>
            </a:r>
            <a:r>
              <a:rPr lang="es" sz="2000">
                <a:solidFill>
                  <a:srgbClr val="FF000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 him</a:t>
            </a:r>
            <a:endParaRPr sz="2000">
              <a:solidFill>
                <a:srgbClr val="FF0000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" sz="2000">
                <a:latin typeface="Merriweather Sans"/>
                <a:ea typeface="Merriweather Sans"/>
                <a:cs typeface="Merriweather Sans"/>
                <a:sym typeface="Merriweather Sans"/>
              </a:rPr>
              <a:t>You don’t love </a:t>
            </a:r>
            <a:r>
              <a:rPr lang="es" sz="2000">
                <a:solidFill>
                  <a:srgbClr val="FF000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her </a:t>
            </a:r>
            <a:endParaRPr sz="2000">
              <a:solidFill>
                <a:srgbClr val="FF0000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" sz="2000">
                <a:latin typeface="Merriweather Sans"/>
                <a:ea typeface="Merriweather Sans"/>
                <a:cs typeface="Merriweather Sans"/>
                <a:sym typeface="Merriweather Sans"/>
              </a:rPr>
              <a:t>They can’t understand </a:t>
            </a:r>
            <a:r>
              <a:rPr lang="es" sz="2000">
                <a:solidFill>
                  <a:srgbClr val="FF000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it</a:t>
            </a:r>
            <a:endParaRPr sz="2000">
              <a:solidFill>
                <a:srgbClr val="FF0000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" sz="2000">
                <a:latin typeface="Merriweather Sans"/>
                <a:ea typeface="Merriweather Sans"/>
                <a:cs typeface="Merriweather Sans"/>
                <a:sym typeface="Merriweather Sans"/>
              </a:rPr>
              <a:t>Come with </a:t>
            </a:r>
            <a:r>
              <a:rPr lang="es" sz="2000">
                <a:solidFill>
                  <a:srgbClr val="FF000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us</a:t>
            </a:r>
            <a:endParaRPr sz="2000">
              <a:solidFill>
                <a:srgbClr val="FF0000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" sz="2000">
                <a:latin typeface="Merriweather Sans"/>
                <a:ea typeface="Merriweather Sans"/>
                <a:cs typeface="Merriweather Sans"/>
                <a:sym typeface="Merriweather Sans"/>
              </a:rPr>
              <a:t>The teacher is angry with all of </a:t>
            </a:r>
            <a:r>
              <a:rPr lang="es" sz="2000">
                <a:solidFill>
                  <a:srgbClr val="FF000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you</a:t>
            </a:r>
            <a:r>
              <a:rPr lang="es" sz="2000">
                <a:latin typeface="Merriweather Sans"/>
                <a:ea typeface="Merriweather Sans"/>
                <a:cs typeface="Merriweather Sans"/>
                <a:sym typeface="Merriweather Sans"/>
              </a:rPr>
              <a:t> </a:t>
            </a:r>
            <a:endParaRPr sz="2000"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s" sz="2000">
                <a:latin typeface="Merriweather Sans"/>
                <a:ea typeface="Merriweather Sans"/>
                <a:cs typeface="Merriweather Sans"/>
                <a:sym typeface="Merriweather Sans"/>
              </a:rPr>
              <a:t>I never tell</a:t>
            </a:r>
            <a:r>
              <a:rPr lang="es" sz="2000">
                <a:solidFill>
                  <a:srgbClr val="FF000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 them</a:t>
            </a:r>
            <a:r>
              <a:rPr lang="es" sz="2000">
                <a:latin typeface="Merriweather Sans"/>
                <a:ea typeface="Merriweather Sans"/>
                <a:cs typeface="Merriweather Sans"/>
                <a:sym typeface="Merriweather Sans"/>
              </a:rPr>
              <a:t> anything</a:t>
            </a:r>
            <a:endParaRPr sz="2000"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pic>
        <p:nvPicPr>
          <p:cNvPr id="73" name="Google Shape;73;p15" title="11 La Valse d'Amélie.mp3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41650" y="1140950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420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400"/>
                                        <p:tgtEl>
                                          <p:spTgt spid="7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4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400"/>
                                        <p:tgtEl>
                                          <p:spTgt spid="7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38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400"/>
                                        <p:tgtEl>
                                          <p:spTgt spid="7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62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400"/>
                                        <p:tgtEl>
                                          <p:spTgt spid="7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86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400"/>
                                        <p:tgtEl>
                                          <p:spTgt spid="7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1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400"/>
                                        <p:tgtEl>
                                          <p:spTgt spid="7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34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400"/>
                                        <p:tgtEl>
                                          <p:spTgt spid="7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8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400"/>
                                        <p:tgtEl>
                                          <p:spTgt spid="7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FFE599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800" u="sng">
                <a:solidFill>
                  <a:srgbClr val="A30003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Possessive Adjectives</a:t>
            </a:r>
            <a:r>
              <a:rPr lang="es" sz="2800">
                <a:solidFill>
                  <a:srgbClr val="A30003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 </a:t>
            </a:r>
            <a:r>
              <a:rPr lang="es" sz="2800">
                <a:solidFill>
                  <a:srgbClr val="192930"/>
                </a:solidFill>
                <a:highlight>
                  <a:srgbClr val="FFFFFF"/>
                </a:highlight>
                <a:latin typeface="Merriweather Sans"/>
                <a:ea typeface="Merriweather Sans"/>
                <a:cs typeface="Merriweather Sans"/>
                <a:sym typeface="Merriweather Sans"/>
              </a:rPr>
              <a:t>➭always used with a noun</a:t>
            </a:r>
            <a:endParaRPr sz="2800"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79" name="Google Shape;79;p16"/>
          <p:cNvSpPr txBox="1"/>
          <p:nvPr>
            <p:ph idx="1" type="body"/>
          </p:nvPr>
        </p:nvSpPr>
        <p:spPr>
          <a:xfrm>
            <a:off x="220175" y="1225225"/>
            <a:ext cx="1199100" cy="3918300"/>
          </a:xfrm>
          <a:prstGeom prst="rect">
            <a:avLst/>
          </a:prstGeom>
          <a:solidFill>
            <a:srgbClr val="EAD1DC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900">
                <a:solidFill>
                  <a:srgbClr val="A30092"/>
                </a:solidFill>
                <a:highlight>
                  <a:srgbClr val="FFFFFF"/>
                </a:highlight>
                <a:latin typeface="Merriweather Sans"/>
                <a:ea typeface="Merriweather Sans"/>
                <a:cs typeface="Merriweather Sans"/>
                <a:sym typeface="Merriweather Sans"/>
              </a:rPr>
              <a:t>my</a:t>
            </a:r>
            <a:endParaRPr b="1" sz="1900">
              <a:solidFill>
                <a:srgbClr val="A30092"/>
              </a:solidFill>
              <a:highlight>
                <a:srgbClr val="FFFFFF"/>
              </a:highlight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s" sz="1900">
                <a:solidFill>
                  <a:srgbClr val="A30092"/>
                </a:solidFill>
                <a:highlight>
                  <a:srgbClr val="FFFFFF"/>
                </a:highlight>
                <a:latin typeface="Merriweather Sans"/>
                <a:ea typeface="Merriweather Sans"/>
                <a:cs typeface="Merriweather Sans"/>
                <a:sym typeface="Merriweather Sans"/>
              </a:rPr>
              <a:t>your</a:t>
            </a:r>
            <a:endParaRPr b="1" sz="1900">
              <a:solidFill>
                <a:srgbClr val="A30092"/>
              </a:solidFill>
              <a:highlight>
                <a:srgbClr val="FFFFFF"/>
              </a:highlight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s" sz="1900">
                <a:solidFill>
                  <a:srgbClr val="A30092"/>
                </a:solidFill>
                <a:highlight>
                  <a:srgbClr val="FFFFFF"/>
                </a:highlight>
                <a:latin typeface="Merriweather Sans"/>
                <a:ea typeface="Merriweather Sans"/>
                <a:cs typeface="Merriweather Sans"/>
                <a:sym typeface="Merriweather Sans"/>
              </a:rPr>
              <a:t>his </a:t>
            </a:r>
            <a:endParaRPr b="1" sz="1900">
              <a:solidFill>
                <a:srgbClr val="A30092"/>
              </a:solidFill>
              <a:highlight>
                <a:srgbClr val="FFFFFF"/>
              </a:highlight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s" sz="1900">
                <a:solidFill>
                  <a:srgbClr val="A30092"/>
                </a:solidFill>
                <a:highlight>
                  <a:srgbClr val="FFFFFF"/>
                </a:highlight>
                <a:latin typeface="Merriweather Sans"/>
                <a:ea typeface="Merriweather Sans"/>
                <a:cs typeface="Merriweather Sans"/>
                <a:sym typeface="Merriweather Sans"/>
              </a:rPr>
              <a:t>her</a:t>
            </a:r>
            <a:endParaRPr b="1" sz="1900">
              <a:solidFill>
                <a:srgbClr val="A30092"/>
              </a:solidFill>
              <a:highlight>
                <a:srgbClr val="FFFFFF"/>
              </a:highlight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s" sz="1900">
                <a:solidFill>
                  <a:srgbClr val="A30092"/>
                </a:solidFill>
                <a:highlight>
                  <a:srgbClr val="FFFFFF"/>
                </a:highlight>
                <a:latin typeface="Merriweather Sans"/>
                <a:ea typeface="Merriweather Sans"/>
                <a:cs typeface="Merriweather Sans"/>
                <a:sym typeface="Merriweather Sans"/>
              </a:rPr>
              <a:t>its</a:t>
            </a:r>
            <a:endParaRPr b="1" sz="1900">
              <a:solidFill>
                <a:srgbClr val="A30092"/>
              </a:solidFill>
              <a:highlight>
                <a:srgbClr val="FFFFFF"/>
              </a:highlight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s" sz="1900">
                <a:solidFill>
                  <a:srgbClr val="A30092"/>
                </a:solidFill>
                <a:highlight>
                  <a:srgbClr val="FFFFFF"/>
                </a:highlight>
                <a:latin typeface="Merriweather Sans"/>
                <a:ea typeface="Merriweather Sans"/>
                <a:cs typeface="Merriweather Sans"/>
                <a:sym typeface="Merriweather Sans"/>
              </a:rPr>
              <a:t>our</a:t>
            </a:r>
            <a:endParaRPr b="1" sz="1900">
              <a:solidFill>
                <a:srgbClr val="A30092"/>
              </a:solidFill>
              <a:highlight>
                <a:srgbClr val="FFFFFF"/>
              </a:highlight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s" sz="1900">
                <a:solidFill>
                  <a:srgbClr val="A30092"/>
                </a:solidFill>
                <a:highlight>
                  <a:srgbClr val="FFFFFF"/>
                </a:highlight>
                <a:latin typeface="Merriweather Sans"/>
                <a:ea typeface="Merriweather Sans"/>
                <a:cs typeface="Merriweather Sans"/>
                <a:sym typeface="Merriweather Sans"/>
              </a:rPr>
              <a:t>your</a:t>
            </a:r>
            <a:endParaRPr b="1" sz="1900">
              <a:solidFill>
                <a:srgbClr val="A30092"/>
              </a:solidFill>
              <a:highlight>
                <a:srgbClr val="FFFFFF"/>
              </a:highlight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s" sz="1900">
                <a:solidFill>
                  <a:srgbClr val="A30092"/>
                </a:solidFill>
                <a:highlight>
                  <a:srgbClr val="FFFFFF"/>
                </a:highlight>
                <a:latin typeface="Merriweather Sans"/>
                <a:ea typeface="Merriweather Sans"/>
                <a:cs typeface="Merriweather Sans"/>
                <a:sym typeface="Merriweather Sans"/>
              </a:rPr>
              <a:t>their</a:t>
            </a:r>
            <a:endParaRPr b="1" sz="1900"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80" name="Google Shape;80;p16"/>
          <p:cNvSpPr txBox="1"/>
          <p:nvPr>
            <p:ph idx="2" type="body"/>
          </p:nvPr>
        </p:nvSpPr>
        <p:spPr>
          <a:xfrm>
            <a:off x="1834400" y="1225225"/>
            <a:ext cx="6768600" cy="3918300"/>
          </a:xfrm>
          <a:prstGeom prst="rect">
            <a:avLst/>
          </a:prstGeom>
          <a:solidFill>
            <a:srgbClr val="F5F5F5"/>
          </a:solidFill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A30092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My</a:t>
            </a:r>
            <a:r>
              <a:rPr lang="es" sz="1800">
                <a:solidFill>
                  <a:srgbClr val="180B6D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 cats are </a:t>
            </a:r>
            <a:r>
              <a:rPr lang="es" sz="1800">
                <a:solidFill>
                  <a:srgbClr val="A30092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my</a:t>
            </a:r>
            <a:r>
              <a:rPr lang="es" sz="1800">
                <a:solidFill>
                  <a:srgbClr val="180B6D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 best friends</a:t>
            </a:r>
            <a:endParaRPr sz="1800">
              <a:solidFill>
                <a:srgbClr val="180B6D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A30092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Your</a:t>
            </a:r>
            <a:r>
              <a:rPr lang="es" sz="1800">
                <a:solidFill>
                  <a:srgbClr val="180B6D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 dog is awesome</a:t>
            </a:r>
            <a:endParaRPr sz="1800">
              <a:solidFill>
                <a:srgbClr val="180B6D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180B6D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He is Juan and Alba is </a:t>
            </a:r>
            <a:r>
              <a:rPr lang="es" sz="1800">
                <a:solidFill>
                  <a:srgbClr val="A30092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his </a:t>
            </a:r>
            <a:r>
              <a:rPr lang="es" sz="1800">
                <a:solidFill>
                  <a:srgbClr val="180B6D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daughter</a:t>
            </a:r>
            <a:endParaRPr sz="1800">
              <a:solidFill>
                <a:srgbClr val="180B6D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180B6D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She is Luisa and Juan is </a:t>
            </a:r>
            <a:r>
              <a:rPr lang="es" sz="1800">
                <a:solidFill>
                  <a:srgbClr val="A30092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her</a:t>
            </a:r>
            <a:r>
              <a:rPr lang="es" sz="1800">
                <a:solidFill>
                  <a:srgbClr val="180B6D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 son</a:t>
            </a:r>
            <a:endParaRPr sz="1800">
              <a:solidFill>
                <a:srgbClr val="180B6D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180B6D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Everything in this city is amazing.</a:t>
            </a:r>
            <a:r>
              <a:rPr lang="es" sz="1800">
                <a:solidFill>
                  <a:srgbClr val="A30092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 Its</a:t>
            </a:r>
            <a:r>
              <a:rPr lang="es" sz="1800">
                <a:solidFill>
                  <a:srgbClr val="180B6D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 people,</a:t>
            </a:r>
            <a:r>
              <a:rPr lang="es" sz="1800">
                <a:solidFill>
                  <a:srgbClr val="A30092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 its</a:t>
            </a:r>
            <a:r>
              <a:rPr lang="es" sz="1800">
                <a:solidFill>
                  <a:srgbClr val="180B6D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 climate, </a:t>
            </a:r>
            <a:r>
              <a:rPr lang="es" sz="1800">
                <a:solidFill>
                  <a:srgbClr val="A30092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its</a:t>
            </a:r>
            <a:r>
              <a:rPr lang="es" sz="1800">
                <a:solidFill>
                  <a:srgbClr val="180B6D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 food, </a:t>
            </a:r>
            <a:r>
              <a:rPr lang="es" sz="1800">
                <a:solidFill>
                  <a:srgbClr val="A30092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its</a:t>
            </a:r>
            <a:r>
              <a:rPr lang="es" sz="1800">
                <a:solidFill>
                  <a:srgbClr val="180B6D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 beaches…</a:t>
            </a:r>
            <a:endParaRPr sz="1800">
              <a:solidFill>
                <a:srgbClr val="180B6D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180B6D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This is </a:t>
            </a:r>
            <a:r>
              <a:rPr lang="es" sz="1800">
                <a:solidFill>
                  <a:srgbClr val="A30092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our</a:t>
            </a:r>
            <a:r>
              <a:rPr lang="es" sz="1800">
                <a:solidFill>
                  <a:srgbClr val="180B6D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 classroom</a:t>
            </a:r>
            <a:endParaRPr sz="1800">
              <a:solidFill>
                <a:srgbClr val="180B6D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180B6D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You all have to do </a:t>
            </a:r>
            <a:r>
              <a:rPr lang="es" sz="1800">
                <a:solidFill>
                  <a:srgbClr val="A30092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your</a:t>
            </a:r>
            <a:r>
              <a:rPr lang="es" sz="1800">
                <a:solidFill>
                  <a:srgbClr val="180B6D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 homework</a:t>
            </a:r>
            <a:endParaRPr sz="1800">
              <a:solidFill>
                <a:srgbClr val="180B6D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s" sz="1900">
                <a:solidFill>
                  <a:srgbClr val="180B6D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They should learn from </a:t>
            </a:r>
            <a:r>
              <a:rPr lang="es" sz="1900">
                <a:solidFill>
                  <a:srgbClr val="A30092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their</a:t>
            </a:r>
            <a:r>
              <a:rPr lang="es" sz="1900">
                <a:solidFill>
                  <a:srgbClr val="180B6D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 parents how to behave</a:t>
            </a:r>
            <a:endParaRPr sz="1900">
              <a:solidFill>
                <a:srgbClr val="180B6D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pic>
        <p:nvPicPr>
          <p:cNvPr id="81" name="Google Shape;81;p16" title="11 La Valse d'Amélie.mp3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55400" y="1299625"/>
            <a:ext cx="236200" cy="23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6" title="11 La Valse d'Amélie.mp3">
            <a:hlinkClick r:id="rId5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55400" y="1688225"/>
            <a:ext cx="236200" cy="23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410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100"/>
                                        <p:tgtEl>
                                          <p:spTgt spid="7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1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100"/>
                                        <p:tgtEl>
                                          <p:spTgt spid="7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2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100"/>
                                        <p:tgtEl>
                                          <p:spTgt spid="7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3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100"/>
                                        <p:tgtEl>
                                          <p:spTgt spid="7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4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100"/>
                                        <p:tgtEl>
                                          <p:spTgt spid="7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100"/>
                                        <p:tgtEl>
                                          <p:spTgt spid="7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6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100"/>
                                        <p:tgtEl>
                                          <p:spTgt spid="7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7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100"/>
                                        <p:tgtEl>
                                          <p:spTgt spid="7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8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0"/>
                                        <p:tgtEl>
                                          <p:spTgt spid="8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3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0"/>
                                        <p:tgtEl>
                                          <p:spTgt spid="8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48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0"/>
                                        <p:tgtEl>
                                          <p:spTgt spid="8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3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0"/>
                                        <p:tgtEl>
                                          <p:spTgt spid="8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98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0"/>
                                        <p:tgtEl>
                                          <p:spTgt spid="8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23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0"/>
                                        <p:tgtEl>
                                          <p:spTgt spid="8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48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0"/>
                                        <p:tgtEl>
                                          <p:spTgt spid="8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73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0"/>
                                        <p:tgtEl>
                                          <p:spTgt spid="8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FFF2CC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 u="sng">
                <a:solidFill>
                  <a:srgbClr val="A30003"/>
                </a:solidFill>
                <a:highlight>
                  <a:schemeClr val="lt1"/>
                </a:highlight>
                <a:latin typeface="Merriweather Sans"/>
                <a:ea typeface="Merriweather Sans"/>
                <a:cs typeface="Merriweather Sans"/>
                <a:sym typeface="Merriweather Sans"/>
              </a:rPr>
              <a:t>Possessive </a:t>
            </a:r>
            <a:r>
              <a:rPr b="1" lang="es" sz="2700" u="sng">
                <a:solidFill>
                  <a:srgbClr val="A30003"/>
                </a:solidFill>
                <a:highlight>
                  <a:schemeClr val="lt1"/>
                </a:highlight>
                <a:latin typeface="Merriweather Sans"/>
                <a:ea typeface="Merriweather Sans"/>
                <a:cs typeface="Merriweather Sans"/>
                <a:sym typeface="Merriweather Sans"/>
              </a:rPr>
              <a:t> Pronouns</a:t>
            </a:r>
            <a:r>
              <a:rPr lang="es" sz="2700">
                <a:solidFill>
                  <a:srgbClr val="192930"/>
                </a:solidFill>
                <a:highlight>
                  <a:srgbClr val="FFFFFF"/>
                </a:highlight>
                <a:latin typeface="Merriweather Sans"/>
                <a:ea typeface="Merriweather Sans"/>
                <a:cs typeface="Merriweather Sans"/>
                <a:sym typeface="Merriweather Sans"/>
              </a:rPr>
              <a:t>➭replace the noun</a:t>
            </a:r>
            <a:endParaRPr sz="2700"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88" name="Google Shape;88;p17"/>
          <p:cNvSpPr txBox="1"/>
          <p:nvPr>
            <p:ph idx="1" type="body"/>
          </p:nvPr>
        </p:nvSpPr>
        <p:spPr>
          <a:xfrm>
            <a:off x="311700" y="1225225"/>
            <a:ext cx="1378800" cy="3753600"/>
          </a:xfrm>
          <a:prstGeom prst="rect">
            <a:avLst/>
          </a:prstGeom>
          <a:solidFill>
            <a:srgbClr val="FFE599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000">
                <a:solidFill>
                  <a:srgbClr val="00A38B"/>
                </a:solidFill>
                <a:highlight>
                  <a:srgbClr val="FFFFFF"/>
                </a:highlight>
                <a:latin typeface="Merriweather Sans"/>
                <a:ea typeface="Merriweather Sans"/>
                <a:cs typeface="Merriweather Sans"/>
                <a:sym typeface="Merriweather Sans"/>
              </a:rPr>
              <a:t>mine</a:t>
            </a:r>
            <a:endParaRPr b="1" sz="2000">
              <a:solidFill>
                <a:srgbClr val="00A38B"/>
              </a:solidFill>
              <a:highlight>
                <a:srgbClr val="FFFFFF"/>
              </a:highlight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s" sz="2000">
                <a:solidFill>
                  <a:srgbClr val="00A38B"/>
                </a:solidFill>
                <a:highlight>
                  <a:srgbClr val="FFFFFF"/>
                </a:highlight>
                <a:latin typeface="Merriweather Sans"/>
                <a:ea typeface="Merriweather Sans"/>
                <a:cs typeface="Merriweather Sans"/>
                <a:sym typeface="Merriweather Sans"/>
              </a:rPr>
              <a:t> yours</a:t>
            </a:r>
            <a:endParaRPr b="1" sz="2000">
              <a:solidFill>
                <a:srgbClr val="00A38B"/>
              </a:solidFill>
              <a:highlight>
                <a:srgbClr val="FFFFFF"/>
              </a:highlight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s" sz="2000">
                <a:solidFill>
                  <a:srgbClr val="00A38B"/>
                </a:solidFill>
                <a:highlight>
                  <a:srgbClr val="FFFFFF"/>
                </a:highlight>
                <a:latin typeface="Merriweather Sans"/>
                <a:ea typeface="Merriweather Sans"/>
                <a:cs typeface="Merriweather Sans"/>
                <a:sym typeface="Merriweather Sans"/>
              </a:rPr>
              <a:t> his</a:t>
            </a:r>
            <a:endParaRPr b="1" sz="2000">
              <a:solidFill>
                <a:srgbClr val="00A38B"/>
              </a:solidFill>
              <a:highlight>
                <a:srgbClr val="FFFFFF"/>
              </a:highlight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s" sz="2000">
                <a:solidFill>
                  <a:srgbClr val="00A38B"/>
                </a:solidFill>
                <a:highlight>
                  <a:srgbClr val="FFFFFF"/>
                </a:highlight>
                <a:latin typeface="Merriweather Sans"/>
                <a:ea typeface="Merriweather Sans"/>
                <a:cs typeface="Merriweather Sans"/>
                <a:sym typeface="Merriweather Sans"/>
              </a:rPr>
              <a:t> hers</a:t>
            </a:r>
            <a:endParaRPr b="1" sz="2000">
              <a:solidFill>
                <a:srgbClr val="00A38B"/>
              </a:solidFill>
              <a:highlight>
                <a:srgbClr val="FFFFFF"/>
              </a:highlight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s" sz="2000">
                <a:solidFill>
                  <a:srgbClr val="00A38B"/>
                </a:solidFill>
                <a:highlight>
                  <a:srgbClr val="FFFFFF"/>
                </a:highlight>
                <a:latin typeface="Merriweather Sans"/>
                <a:ea typeface="Merriweather Sans"/>
                <a:cs typeface="Merriweather Sans"/>
                <a:sym typeface="Merriweather Sans"/>
              </a:rPr>
              <a:t> ours</a:t>
            </a:r>
            <a:endParaRPr b="1" sz="2000">
              <a:solidFill>
                <a:srgbClr val="00A38B"/>
              </a:solidFill>
              <a:highlight>
                <a:srgbClr val="FFFFFF"/>
              </a:highlight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s" sz="2000">
                <a:solidFill>
                  <a:srgbClr val="00A38B"/>
                </a:solidFill>
                <a:highlight>
                  <a:srgbClr val="FFFFFF"/>
                </a:highlight>
                <a:latin typeface="Merriweather Sans"/>
                <a:ea typeface="Merriweather Sans"/>
                <a:cs typeface="Merriweather Sans"/>
                <a:sym typeface="Merriweather Sans"/>
              </a:rPr>
              <a:t> yours</a:t>
            </a:r>
            <a:endParaRPr b="1" sz="2000">
              <a:solidFill>
                <a:srgbClr val="00A38B"/>
              </a:solidFill>
              <a:highlight>
                <a:srgbClr val="FFFFFF"/>
              </a:highlight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s" sz="2000">
                <a:solidFill>
                  <a:srgbClr val="192930"/>
                </a:solidFill>
                <a:highlight>
                  <a:srgbClr val="FFFFFF"/>
                </a:highlight>
                <a:latin typeface="Merriweather Sans"/>
                <a:ea typeface="Merriweather Sans"/>
                <a:cs typeface="Merriweather Sans"/>
                <a:sym typeface="Merriweather Sans"/>
              </a:rPr>
              <a:t> </a:t>
            </a:r>
            <a:r>
              <a:rPr b="1" lang="es" sz="2000">
                <a:solidFill>
                  <a:srgbClr val="00A38B"/>
                </a:solidFill>
                <a:highlight>
                  <a:srgbClr val="FFFFFF"/>
                </a:highlight>
                <a:latin typeface="Merriweather Sans"/>
                <a:ea typeface="Merriweather Sans"/>
                <a:cs typeface="Merriweather Sans"/>
                <a:sym typeface="Merriweather Sans"/>
              </a:rPr>
              <a:t>theirs</a:t>
            </a:r>
            <a:endParaRPr b="1" sz="1600"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89" name="Google Shape;89;p17"/>
          <p:cNvSpPr txBox="1"/>
          <p:nvPr>
            <p:ph idx="2" type="body"/>
          </p:nvPr>
        </p:nvSpPr>
        <p:spPr>
          <a:xfrm>
            <a:off x="2170725" y="1225225"/>
            <a:ext cx="4730100" cy="3753600"/>
          </a:xfrm>
          <a:prstGeom prst="rect">
            <a:avLst/>
          </a:prstGeom>
          <a:solidFill>
            <a:srgbClr val="B6D7A8"/>
          </a:solidFill>
        </p:spPr>
        <p:txBody>
          <a:bodyPr anchorCtr="0" anchor="t" bIns="91425" lIns="91425" spcFirstLastPara="1" rIns="91425" wrap="square" tIns="91425">
            <a:normAutofit fontScale="32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6423">
                <a:latin typeface="Merriweather Sans"/>
                <a:ea typeface="Merriweather Sans"/>
                <a:cs typeface="Merriweather Sans"/>
                <a:sym typeface="Merriweather Sans"/>
              </a:rPr>
              <a:t>This vegan burger is </a:t>
            </a:r>
            <a:r>
              <a:rPr lang="es" sz="6423">
                <a:solidFill>
                  <a:srgbClr val="1E00A3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mine</a:t>
            </a:r>
            <a:endParaRPr sz="6423">
              <a:solidFill>
                <a:srgbClr val="1E00A3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s" sz="6423">
                <a:latin typeface="Merriweather Sans"/>
                <a:ea typeface="Merriweather Sans"/>
                <a:cs typeface="Merriweather Sans"/>
                <a:sym typeface="Merriweather Sans"/>
              </a:rPr>
              <a:t>Is this kitten </a:t>
            </a:r>
            <a:r>
              <a:rPr lang="es" sz="6423">
                <a:solidFill>
                  <a:srgbClr val="1E00A3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yours</a:t>
            </a:r>
            <a:r>
              <a:rPr lang="es" sz="6423">
                <a:latin typeface="Merriweather Sans"/>
                <a:ea typeface="Merriweather Sans"/>
                <a:cs typeface="Merriweather Sans"/>
                <a:sym typeface="Merriweather Sans"/>
              </a:rPr>
              <a:t>? She is so pretty</a:t>
            </a:r>
            <a:endParaRPr sz="6423"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s" sz="6423">
                <a:latin typeface="Merriweather Sans"/>
                <a:ea typeface="Merriweather Sans"/>
                <a:cs typeface="Merriweather Sans"/>
                <a:sym typeface="Merriweather Sans"/>
              </a:rPr>
              <a:t>Is that bike</a:t>
            </a:r>
            <a:r>
              <a:rPr lang="es" sz="6423">
                <a:solidFill>
                  <a:srgbClr val="1E00A3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 his</a:t>
            </a:r>
            <a:r>
              <a:rPr lang="es" sz="6423">
                <a:latin typeface="Merriweather Sans"/>
                <a:ea typeface="Merriweather Sans"/>
                <a:cs typeface="Merriweather Sans"/>
                <a:sym typeface="Merriweather Sans"/>
              </a:rPr>
              <a:t>?</a:t>
            </a:r>
            <a:endParaRPr sz="6423"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s" sz="6423">
                <a:latin typeface="Merriweather Sans"/>
                <a:ea typeface="Merriweather Sans"/>
                <a:cs typeface="Merriweather Sans"/>
                <a:sym typeface="Merriweather Sans"/>
              </a:rPr>
              <a:t>No, it is </a:t>
            </a:r>
            <a:r>
              <a:rPr lang="es" sz="6423">
                <a:solidFill>
                  <a:srgbClr val="1E00A3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hers</a:t>
            </a:r>
            <a:endParaRPr sz="6423">
              <a:solidFill>
                <a:srgbClr val="1E00A3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s" sz="6423">
                <a:latin typeface="Merriweather Sans"/>
                <a:ea typeface="Merriweather Sans"/>
                <a:cs typeface="Merriweather Sans"/>
                <a:sym typeface="Merriweather Sans"/>
              </a:rPr>
              <a:t>Those books were </a:t>
            </a:r>
            <a:r>
              <a:rPr lang="es" sz="6423">
                <a:solidFill>
                  <a:srgbClr val="1E00A3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ours</a:t>
            </a:r>
            <a:endParaRPr sz="6423">
              <a:solidFill>
                <a:srgbClr val="1E00A3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s" sz="6423">
                <a:latin typeface="Merriweather Sans"/>
                <a:ea typeface="Merriweather Sans"/>
                <a:cs typeface="Merriweather Sans"/>
                <a:sym typeface="Merriweather Sans"/>
              </a:rPr>
              <a:t>I can’t see my dog but </a:t>
            </a:r>
            <a:r>
              <a:rPr lang="es" sz="6423">
                <a:solidFill>
                  <a:srgbClr val="1E00A3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yours</a:t>
            </a:r>
            <a:r>
              <a:rPr lang="es" sz="6423">
                <a:latin typeface="Merriweather Sans"/>
                <a:ea typeface="Merriweather Sans"/>
                <a:cs typeface="Merriweather Sans"/>
                <a:sym typeface="Merriweather Sans"/>
              </a:rPr>
              <a:t> is here</a:t>
            </a:r>
            <a:endParaRPr sz="6423"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s" sz="6423">
                <a:latin typeface="Merriweather Sans"/>
                <a:ea typeface="Merriweather Sans"/>
                <a:cs typeface="Merriweather Sans"/>
                <a:sym typeface="Merriweather Sans"/>
              </a:rPr>
              <a:t>The poems they recited were</a:t>
            </a:r>
            <a:r>
              <a:rPr lang="es" sz="6423">
                <a:solidFill>
                  <a:srgbClr val="1E00A3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 theirs</a:t>
            </a:r>
            <a:endParaRPr sz="6423">
              <a:solidFill>
                <a:srgbClr val="1E00A3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t/>
            </a:r>
            <a:endParaRPr sz="1800"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  <mc:AlternateContent>
    <mc:Choice Requires="p14">
      <p:transition spd="slow" p14:dur="410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100"/>
                                        <p:tgtEl>
                                          <p:spTgt spid="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1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100"/>
                                        <p:tgtEl>
                                          <p:spTgt spid="8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2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100"/>
                                        <p:tgtEl>
                                          <p:spTgt spid="8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3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100"/>
                                        <p:tgtEl>
                                          <p:spTgt spid="8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4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100"/>
                                        <p:tgtEl>
                                          <p:spTgt spid="8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100"/>
                                        <p:tgtEl>
                                          <p:spTgt spid="8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6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100"/>
                                        <p:tgtEl>
                                          <p:spTgt spid="8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7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0"/>
                                        <p:tgtEl>
                                          <p:spTgt spid="8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2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0"/>
                                        <p:tgtEl>
                                          <p:spTgt spid="8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37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0"/>
                                        <p:tgtEl>
                                          <p:spTgt spid="8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62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0"/>
                                        <p:tgtEl>
                                          <p:spTgt spid="8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87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0"/>
                                        <p:tgtEl>
                                          <p:spTgt spid="8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12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0"/>
                                        <p:tgtEl>
                                          <p:spTgt spid="8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37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0"/>
                                        <p:tgtEl>
                                          <p:spTgt spid="8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62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0"/>
                                        <p:tgtEl>
                                          <p:spTgt spid="8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E6B8AF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500" u="sng">
                <a:solidFill>
                  <a:srgbClr val="CE2D2D"/>
                </a:solidFill>
                <a:highlight>
                  <a:srgbClr val="FFFFFF"/>
                </a:highlight>
                <a:latin typeface="Merriweather Sans"/>
                <a:ea typeface="Merriweather Sans"/>
                <a:cs typeface="Merriweather Sans"/>
                <a:sym typeface="Merriweather Sans"/>
              </a:rPr>
              <a:t>Reflexive Pronouns</a:t>
            </a:r>
            <a:r>
              <a:rPr lang="es" sz="2500">
                <a:solidFill>
                  <a:srgbClr val="192930"/>
                </a:solidFill>
                <a:highlight>
                  <a:srgbClr val="FFFFFF"/>
                </a:highlight>
                <a:latin typeface="Merriweather Sans"/>
                <a:ea typeface="Merriweather Sans"/>
                <a:cs typeface="Merriweather Sans"/>
                <a:sym typeface="Merriweather Sans"/>
              </a:rPr>
              <a:t> ➭subject and object are the same</a:t>
            </a:r>
            <a:endParaRPr sz="2500"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95" name="Google Shape;95;p18"/>
          <p:cNvSpPr txBox="1"/>
          <p:nvPr>
            <p:ph idx="1" type="body"/>
          </p:nvPr>
        </p:nvSpPr>
        <p:spPr>
          <a:xfrm>
            <a:off x="457575" y="1225225"/>
            <a:ext cx="1830600" cy="3918300"/>
          </a:xfrm>
          <a:prstGeom prst="rect">
            <a:avLst/>
          </a:prstGeom>
          <a:solidFill>
            <a:srgbClr val="EAD1DC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s" sz="2065">
                <a:solidFill>
                  <a:srgbClr val="2B00A3"/>
                </a:solidFill>
                <a:highlight>
                  <a:srgbClr val="FFFFFF"/>
                </a:highlight>
                <a:latin typeface="Merriweather Sans"/>
                <a:ea typeface="Merriweather Sans"/>
                <a:cs typeface="Merriweather Sans"/>
                <a:sym typeface="Merriweather Sans"/>
              </a:rPr>
              <a:t>myself</a:t>
            </a:r>
            <a:endParaRPr sz="2065">
              <a:solidFill>
                <a:srgbClr val="2B00A3"/>
              </a:solidFill>
              <a:highlight>
                <a:srgbClr val="FFFFFF"/>
              </a:highlight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r>
              <a:rPr lang="es" sz="2065">
                <a:solidFill>
                  <a:srgbClr val="2B00A3"/>
                </a:solidFill>
                <a:highlight>
                  <a:srgbClr val="FFFFFF"/>
                </a:highlight>
                <a:latin typeface="Merriweather Sans"/>
                <a:ea typeface="Merriweather Sans"/>
                <a:cs typeface="Merriweather Sans"/>
                <a:sym typeface="Merriweather Sans"/>
              </a:rPr>
              <a:t>yourself </a:t>
            </a:r>
            <a:endParaRPr sz="2065">
              <a:solidFill>
                <a:srgbClr val="2B00A3"/>
              </a:solidFill>
              <a:highlight>
                <a:srgbClr val="FFFFFF"/>
              </a:highlight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r>
              <a:rPr lang="es" sz="2065">
                <a:solidFill>
                  <a:srgbClr val="2B00A3"/>
                </a:solidFill>
                <a:highlight>
                  <a:srgbClr val="FFFFFF"/>
                </a:highlight>
                <a:latin typeface="Merriweather Sans"/>
                <a:ea typeface="Merriweather Sans"/>
                <a:cs typeface="Merriweather Sans"/>
                <a:sym typeface="Merriweather Sans"/>
              </a:rPr>
              <a:t>himself </a:t>
            </a:r>
            <a:endParaRPr sz="2065">
              <a:solidFill>
                <a:srgbClr val="2B00A3"/>
              </a:solidFill>
              <a:highlight>
                <a:srgbClr val="FFFFFF"/>
              </a:highlight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r>
              <a:rPr lang="es" sz="2065">
                <a:solidFill>
                  <a:srgbClr val="2B00A3"/>
                </a:solidFill>
                <a:highlight>
                  <a:srgbClr val="FFFFFF"/>
                </a:highlight>
                <a:latin typeface="Merriweather Sans"/>
                <a:ea typeface="Merriweather Sans"/>
                <a:cs typeface="Merriweather Sans"/>
                <a:sym typeface="Merriweather Sans"/>
              </a:rPr>
              <a:t>herself</a:t>
            </a:r>
            <a:endParaRPr sz="2065">
              <a:solidFill>
                <a:srgbClr val="2B00A3"/>
              </a:solidFill>
              <a:highlight>
                <a:srgbClr val="FFFFFF"/>
              </a:highlight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r>
              <a:rPr lang="es" sz="2065">
                <a:solidFill>
                  <a:srgbClr val="2B00A3"/>
                </a:solidFill>
                <a:highlight>
                  <a:srgbClr val="FFFFFF"/>
                </a:highlight>
                <a:latin typeface="Merriweather Sans"/>
                <a:ea typeface="Merriweather Sans"/>
                <a:cs typeface="Merriweather Sans"/>
                <a:sym typeface="Merriweather Sans"/>
              </a:rPr>
              <a:t>itself</a:t>
            </a:r>
            <a:endParaRPr sz="2065">
              <a:solidFill>
                <a:srgbClr val="2B00A3"/>
              </a:solidFill>
              <a:highlight>
                <a:srgbClr val="FFFFFF"/>
              </a:highlight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018"/>
              <a:buFont typeface="Arial"/>
              <a:buNone/>
            </a:pPr>
            <a:r>
              <a:rPr lang="es" sz="2065">
                <a:solidFill>
                  <a:srgbClr val="2B00A3"/>
                </a:solidFill>
                <a:highlight>
                  <a:schemeClr val="lt1"/>
                </a:highlight>
                <a:latin typeface="Merriweather Sans"/>
                <a:ea typeface="Merriweather Sans"/>
                <a:cs typeface="Merriweather Sans"/>
                <a:sym typeface="Merriweather Sans"/>
              </a:rPr>
              <a:t>our</a:t>
            </a:r>
            <a:r>
              <a:rPr b="1" lang="es" sz="2065">
                <a:solidFill>
                  <a:srgbClr val="2B00A3"/>
                </a:solidFill>
                <a:highlight>
                  <a:schemeClr val="lt1"/>
                </a:highlight>
                <a:latin typeface="Merriweather Sans"/>
                <a:ea typeface="Merriweather Sans"/>
                <a:cs typeface="Merriweather Sans"/>
                <a:sym typeface="Merriweather Sans"/>
              </a:rPr>
              <a:t>selves</a:t>
            </a:r>
            <a:endParaRPr b="1" sz="2065">
              <a:solidFill>
                <a:srgbClr val="2B00A3"/>
              </a:solidFill>
              <a:highlight>
                <a:schemeClr val="lt1"/>
              </a:highlight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018"/>
              <a:buFont typeface="Arial"/>
              <a:buNone/>
            </a:pPr>
            <a:r>
              <a:rPr lang="es" sz="2065">
                <a:solidFill>
                  <a:srgbClr val="2B00A3"/>
                </a:solidFill>
                <a:highlight>
                  <a:schemeClr val="lt1"/>
                </a:highlight>
                <a:latin typeface="Merriweather Sans"/>
                <a:ea typeface="Merriweather Sans"/>
                <a:cs typeface="Merriweather Sans"/>
                <a:sym typeface="Merriweather Sans"/>
              </a:rPr>
              <a:t>your</a:t>
            </a:r>
            <a:r>
              <a:rPr b="1" lang="es" sz="2065">
                <a:solidFill>
                  <a:srgbClr val="2B00A3"/>
                </a:solidFill>
                <a:highlight>
                  <a:schemeClr val="lt1"/>
                </a:highlight>
                <a:latin typeface="Merriweather Sans"/>
                <a:ea typeface="Merriweather Sans"/>
                <a:cs typeface="Merriweather Sans"/>
                <a:sym typeface="Merriweather Sans"/>
              </a:rPr>
              <a:t>selves</a:t>
            </a:r>
            <a:r>
              <a:rPr lang="es" sz="2065">
                <a:solidFill>
                  <a:srgbClr val="2B00A3"/>
                </a:solidFill>
                <a:highlight>
                  <a:schemeClr val="lt1"/>
                </a:highlight>
                <a:latin typeface="Merriweather Sans"/>
                <a:ea typeface="Merriweather Sans"/>
                <a:cs typeface="Merriweather Sans"/>
                <a:sym typeface="Merriweather Sans"/>
              </a:rPr>
              <a:t> </a:t>
            </a:r>
            <a:endParaRPr sz="2065">
              <a:solidFill>
                <a:srgbClr val="2B00A3"/>
              </a:solidFill>
              <a:highlight>
                <a:schemeClr val="lt1"/>
              </a:highlight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018"/>
              <a:buFont typeface="Arial"/>
              <a:buNone/>
            </a:pPr>
            <a:r>
              <a:rPr lang="es" sz="2065">
                <a:solidFill>
                  <a:srgbClr val="2B00A3"/>
                </a:solidFill>
                <a:highlight>
                  <a:schemeClr val="lt1"/>
                </a:highlight>
                <a:latin typeface="Merriweather Sans"/>
                <a:ea typeface="Merriweather Sans"/>
                <a:cs typeface="Merriweather Sans"/>
                <a:sym typeface="Merriweather Sans"/>
              </a:rPr>
              <a:t>them</a:t>
            </a:r>
            <a:r>
              <a:rPr b="1" lang="es" sz="2065">
                <a:solidFill>
                  <a:srgbClr val="2B00A3"/>
                </a:solidFill>
                <a:highlight>
                  <a:schemeClr val="lt1"/>
                </a:highlight>
                <a:latin typeface="Merriweather Sans"/>
                <a:ea typeface="Merriweather Sans"/>
                <a:cs typeface="Merriweather Sans"/>
                <a:sym typeface="Merriweather Sans"/>
              </a:rPr>
              <a:t>selves</a:t>
            </a:r>
            <a:r>
              <a:rPr lang="es" sz="2065">
                <a:solidFill>
                  <a:srgbClr val="2B00A3"/>
                </a:solidFill>
                <a:highlight>
                  <a:schemeClr val="lt1"/>
                </a:highlight>
                <a:latin typeface="Merriweather Sans"/>
                <a:ea typeface="Merriweather Sans"/>
                <a:cs typeface="Merriweather Sans"/>
                <a:sym typeface="Merriweather Sans"/>
              </a:rPr>
              <a:t> </a:t>
            </a:r>
            <a:endParaRPr sz="2065">
              <a:solidFill>
                <a:srgbClr val="2B00A3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96" name="Google Shape;96;p18"/>
          <p:cNvSpPr txBox="1"/>
          <p:nvPr>
            <p:ph idx="2" type="body"/>
          </p:nvPr>
        </p:nvSpPr>
        <p:spPr>
          <a:xfrm>
            <a:off x="2679675" y="1225225"/>
            <a:ext cx="5988900" cy="404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>
                <a:highlight>
                  <a:srgbClr val="FFFFFF"/>
                </a:highlight>
                <a:latin typeface="Merriweather Sans"/>
                <a:ea typeface="Merriweather Sans"/>
                <a:cs typeface="Merriweather Sans"/>
                <a:sym typeface="Merriweather Sans"/>
              </a:rPr>
              <a:t>I try to understand </a:t>
            </a:r>
            <a:r>
              <a:rPr lang="es" sz="2000">
                <a:solidFill>
                  <a:srgbClr val="2B00A3"/>
                </a:solidFill>
                <a:highlight>
                  <a:schemeClr val="lt1"/>
                </a:highlight>
                <a:latin typeface="Merriweather Sans"/>
                <a:ea typeface="Merriweather Sans"/>
                <a:cs typeface="Merriweather Sans"/>
                <a:sym typeface="Merriweather Sans"/>
              </a:rPr>
              <a:t>myself</a:t>
            </a:r>
            <a:endParaRPr sz="2000"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s" sz="2000">
                <a:highlight>
                  <a:srgbClr val="FFFFFF"/>
                </a:highlight>
                <a:latin typeface="Merriweather Sans"/>
                <a:ea typeface="Merriweather Sans"/>
                <a:cs typeface="Merriweather Sans"/>
                <a:sym typeface="Merriweather Sans"/>
              </a:rPr>
              <a:t>Do you make </a:t>
            </a:r>
            <a:r>
              <a:rPr lang="es" sz="2000">
                <a:solidFill>
                  <a:srgbClr val="2B00A3"/>
                </a:solidFill>
                <a:highlight>
                  <a:schemeClr val="lt1"/>
                </a:highlight>
                <a:latin typeface="Merriweather Sans"/>
                <a:ea typeface="Merriweather Sans"/>
                <a:cs typeface="Merriweather Sans"/>
                <a:sym typeface="Merriweather Sans"/>
              </a:rPr>
              <a:t>yourself </a:t>
            </a:r>
            <a:r>
              <a:rPr lang="es" sz="2000">
                <a:highlight>
                  <a:srgbClr val="FFFFFF"/>
                </a:highlight>
                <a:latin typeface="Merriweather Sans"/>
                <a:ea typeface="Merriweather Sans"/>
                <a:cs typeface="Merriweather Sans"/>
                <a:sym typeface="Merriweather Sans"/>
              </a:rPr>
              <a:t>laugh?</a:t>
            </a:r>
            <a:endParaRPr sz="2000">
              <a:highlight>
                <a:srgbClr val="FFFFFF"/>
              </a:highlight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s" sz="2000">
                <a:highlight>
                  <a:srgbClr val="FFFFFF"/>
                </a:highlight>
                <a:latin typeface="Merriweather Sans"/>
                <a:ea typeface="Merriweather Sans"/>
                <a:cs typeface="Merriweather Sans"/>
                <a:sym typeface="Merriweather Sans"/>
              </a:rPr>
              <a:t>He is talking to </a:t>
            </a:r>
            <a:r>
              <a:rPr lang="es" sz="2000">
                <a:solidFill>
                  <a:srgbClr val="2B00A3"/>
                </a:solidFill>
                <a:highlight>
                  <a:schemeClr val="lt1"/>
                </a:highlight>
                <a:latin typeface="Merriweather Sans"/>
                <a:ea typeface="Merriweather Sans"/>
                <a:cs typeface="Merriweather Sans"/>
                <a:sym typeface="Merriweather Sans"/>
              </a:rPr>
              <a:t>himself</a:t>
            </a:r>
            <a:endParaRPr sz="2000">
              <a:highlight>
                <a:srgbClr val="FFFFFF"/>
              </a:highlight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s" sz="2000">
                <a:highlight>
                  <a:srgbClr val="FFFFFF"/>
                </a:highlight>
                <a:latin typeface="Merriweather Sans"/>
                <a:ea typeface="Merriweather Sans"/>
                <a:cs typeface="Merriweather Sans"/>
                <a:sym typeface="Merriweather Sans"/>
              </a:rPr>
              <a:t>She </a:t>
            </a:r>
            <a:r>
              <a:rPr lang="es" sz="2000">
                <a:highlight>
                  <a:srgbClr val="FFFFFF"/>
                </a:highlight>
                <a:latin typeface="Merriweather Sans"/>
                <a:ea typeface="Merriweather Sans"/>
                <a:cs typeface="Merriweather Sans"/>
                <a:sym typeface="Merriweather Sans"/>
              </a:rPr>
              <a:t>tells </a:t>
            </a:r>
            <a:r>
              <a:rPr lang="es" sz="2000">
                <a:solidFill>
                  <a:srgbClr val="2B00A3"/>
                </a:solidFill>
                <a:highlight>
                  <a:schemeClr val="lt1"/>
                </a:highlight>
                <a:latin typeface="Merriweather Sans"/>
                <a:ea typeface="Merriweather Sans"/>
                <a:cs typeface="Merriweather Sans"/>
                <a:sym typeface="Merriweather Sans"/>
              </a:rPr>
              <a:t>herself </a:t>
            </a:r>
            <a:r>
              <a:rPr lang="es" sz="2000">
                <a:highlight>
                  <a:srgbClr val="FFFFFF"/>
                </a:highlight>
                <a:latin typeface="Merriweather Sans"/>
                <a:ea typeface="Merriweather Sans"/>
                <a:cs typeface="Merriweather Sans"/>
                <a:sym typeface="Merriweather Sans"/>
              </a:rPr>
              <a:t>that </a:t>
            </a:r>
            <a:r>
              <a:rPr lang="es" sz="2000">
                <a:latin typeface="Merriweather Sans"/>
                <a:ea typeface="Merriweather Sans"/>
                <a:cs typeface="Merriweather Sans"/>
                <a:sym typeface="Merriweather Sans"/>
              </a:rPr>
              <a:t>she doesn’t</a:t>
            </a:r>
            <a:r>
              <a:rPr lang="es" sz="2000">
                <a:highlight>
                  <a:srgbClr val="FFFFFF"/>
                </a:highlight>
                <a:latin typeface="Merriweather Sans"/>
                <a:ea typeface="Merriweather Sans"/>
                <a:cs typeface="Merriweather Sans"/>
                <a:sym typeface="Merriweather Sans"/>
              </a:rPr>
              <a:t> need anyone</a:t>
            </a:r>
            <a:endParaRPr sz="2000">
              <a:highlight>
                <a:srgbClr val="FFFFFF"/>
              </a:highlight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000">
                <a:highlight>
                  <a:srgbClr val="FFFFFF"/>
                </a:highlight>
                <a:latin typeface="Merriweather Sans"/>
                <a:ea typeface="Merriweather Sans"/>
                <a:cs typeface="Merriweather Sans"/>
                <a:sym typeface="Merriweather Sans"/>
              </a:rPr>
              <a:t>Mankind contravenes </a:t>
            </a:r>
            <a:r>
              <a:rPr lang="es" sz="2065">
                <a:solidFill>
                  <a:srgbClr val="2B00A3"/>
                </a:solidFill>
                <a:highlight>
                  <a:schemeClr val="lt1"/>
                </a:highlight>
                <a:latin typeface="Merriweather Sans"/>
                <a:ea typeface="Merriweather Sans"/>
                <a:cs typeface="Merriweather Sans"/>
                <a:sym typeface="Merriweather Sans"/>
              </a:rPr>
              <a:t>itself</a:t>
            </a:r>
            <a:r>
              <a:rPr lang="es" sz="2000">
                <a:highlight>
                  <a:srgbClr val="FFFFFF"/>
                </a:highlight>
                <a:latin typeface="Merriweather Sans"/>
                <a:ea typeface="Merriweather Sans"/>
                <a:cs typeface="Merriweather Sans"/>
                <a:sym typeface="Merriweather Sans"/>
              </a:rPr>
              <a:t> and its future</a:t>
            </a:r>
            <a:endParaRPr sz="2000">
              <a:highlight>
                <a:srgbClr val="FFFFFF"/>
              </a:highlight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s" sz="2000">
                <a:highlight>
                  <a:srgbClr val="FFFFFF"/>
                </a:highlight>
                <a:latin typeface="Merriweather Sans"/>
                <a:ea typeface="Merriweather Sans"/>
                <a:cs typeface="Merriweather Sans"/>
                <a:sym typeface="Merriweather Sans"/>
              </a:rPr>
              <a:t>We will look at </a:t>
            </a:r>
            <a:r>
              <a:rPr lang="es" sz="2065">
                <a:solidFill>
                  <a:srgbClr val="1E00A3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ourselves</a:t>
            </a:r>
            <a:r>
              <a:rPr lang="es" sz="2000">
                <a:highlight>
                  <a:srgbClr val="FFFFFF"/>
                </a:highlight>
                <a:latin typeface="Merriweather Sans"/>
                <a:ea typeface="Merriweather Sans"/>
                <a:cs typeface="Merriweather Sans"/>
                <a:sym typeface="Merriweather Sans"/>
              </a:rPr>
              <a:t> in the mirror</a:t>
            </a:r>
            <a:endParaRPr sz="2000">
              <a:highlight>
                <a:srgbClr val="F5F5F5"/>
              </a:highlight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s" sz="2000">
                <a:highlight>
                  <a:srgbClr val="FFFFFF"/>
                </a:highlight>
                <a:latin typeface="Merriweather Sans"/>
                <a:ea typeface="Merriweather Sans"/>
                <a:cs typeface="Merriweather Sans"/>
                <a:sym typeface="Merriweather Sans"/>
              </a:rPr>
              <a:t>You both </a:t>
            </a:r>
            <a:r>
              <a:rPr lang="es" sz="2000">
                <a:highlight>
                  <a:srgbClr val="FFFFFF"/>
                </a:highlight>
                <a:latin typeface="Merriweather Sans"/>
                <a:ea typeface="Merriweather Sans"/>
                <a:cs typeface="Merriweather Sans"/>
                <a:sym typeface="Merriweather Sans"/>
              </a:rPr>
              <a:t>asked </a:t>
            </a:r>
            <a:r>
              <a:rPr lang="es" sz="2000">
                <a:solidFill>
                  <a:srgbClr val="1E00A3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yourselves</a:t>
            </a:r>
            <a:r>
              <a:rPr b="1" lang="es" sz="2000">
                <a:highlight>
                  <a:srgbClr val="FFFFFF"/>
                </a:highlight>
                <a:latin typeface="Merriweather Sans"/>
                <a:ea typeface="Merriweather Sans"/>
                <a:cs typeface="Merriweather Sans"/>
                <a:sym typeface="Merriweather Sans"/>
              </a:rPr>
              <a:t> </a:t>
            </a:r>
            <a:r>
              <a:rPr lang="es" sz="2000">
                <a:highlight>
                  <a:srgbClr val="FFFFFF"/>
                </a:highlight>
                <a:latin typeface="Merriweather Sans"/>
                <a:ea typeface="Merriweather Sans"/>
                <a:cs typeface="Merriweather Sans"/>
                <a:sym typeface="Merriweather Sans"/>
              </a:rPr>
              <a:t>a lot of things</a:t>
            </a:r>
            <a:endParaRPr sz="2000">
              <a:highlight>
                <a:srgbClr val="FFFFFF"/>
              </a:highlight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s" sz="2000">
                <a:highlight>
                  <a:srgbClr val="FFFFFF"/>
                </a:highlight>
                <a:latin typeface="Merriweather Sans"/>
                <a:ea typeface="Merriweather Sans"/>
                <a:cs typeface="Merriweather Sans"/>
                <a:sym typeface="Merriweather Sans"/>
              </a:rPr>
              <a:t>Humans endanger</a:t>
            </a:r>
            <a:r>
              <a:rPr b="1" lang="es" sz="2000">
                <a:highlight>
                  <a:srgbClr val="FFFFFF"/>
                </a:highlight>
                <a:latin typeface="Merriweather Sans"/>
                <a:ea typeface="Merriweather Sans"/>
                <a:cs typeface="Merriweather Sans"/>
                <a:sym typeface="Merriweather Sans"/>
              </a:rPr>
              <a:t> </a:t>
            </a:r>
            <a:r>
              <a:rPr lang="es" sz="2065">
                <a:solidFill>
                  <a:srgbClr val="1E00A3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themselves</a:t>
            </a:r>
            <a:r>
              <a:rPr b="1" lang="es" sz="2065">
                <a:solidFill>
                  <a:srgbClr val="1E00A3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 </a:t>
            </a:r>
            <a:r>
              <a:rPr lang="es" sz="2065">
                <a:latin typeface="Merriweather Sans"/>
                <a:ea typeface="Merriweather Sans"/>
                <a:cs typeface="Merriweather Sans"/>
                <a:sym typeface="Merriweather Sans"/>
              </a:rPr>
              <a:t>and other species</a:t>
            </a:r>
            <a:r>
              <a:rPr b="1" lang="es" sz="2065">
                <a:solidFill>
                  <a:srgbClr val="1E00A3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 </a:t>
            </a:r>
            <a:r>
              <a:rPr lang="es" sz="2065">
                <a:latin typeface="Merriweather Sans"/>
                <a:ea typeface="Merriweather Sans"/>
                <a:cs typeface="Merriweather Sans"/>
                <a:sym typeface="Merriweather Sans"/>
              </a:rPr>
              <a:t>with their actions</a:t>
            </a:r>
            <a:endParaRPr sz="2000">
              <a:highlight>
                <a:srgbClr val="FFFFFF"/>
              </a:highlight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  <mc:AlternateContent>
    <mc:Choice Requires="p14">
      <p:transition spd="slow" p14:dur="410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300"/>
                                        <p:tgtEl>
                                          <p:spTgt spid="9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3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300"/>
                                        <p:tgtEl>
                                          <p:spTgt spid="9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6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300"/>
                                        <p:tgtEl>
                                          <p:spTgt spid="9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9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300"/>
                                        <p:tgtEl>
                                          <p:spTgt spid="9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2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300"/>
                                        <p:tgtEl>
                                          <p:spTgt spid="9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300"/>
                                        <p:tgtEl>
                                          <p:spTgt spid="9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8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300"/>
                                        <p:tgtEl>
                                          <p:spTgt spid="9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1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300"/>
                                        <p:tgtEl>
                                          <p:spTgt spid="9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4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700"/>
                                        <p:tgtEl>
                                          <p:spTgt spid="9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41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700"/>
                                        <p:tgtEl>
                                          <p:spTgt spid="9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68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700"/>
                                        <p:tgtEl>
                                          <p:spTgt spid="9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95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700"/>
                                        <p:tgtEl>
                                          <p:spTgt spid="9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22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700"/>
                                        <p:tgtEl>
                                          <p:spTgt spid="9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49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700"/>
                                        <p:tgtEl>
                                          <p:spTgt spid="9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76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700"/>
                                        <p:tgtEl>
                                          <p:spTgt spid="9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3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700"/>
                                        <p:tgtEl>
                                          <p:spTgt spid="9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/>
          <p:nvPr>
            <p:ph type="title"/>
          </p:nvPr>
        </p:nvSpPr>
        <p:spPr>
          <a:xfrm>
            <a:off x="311700" y="315925"/>
            <a:ext cx="8520600" cy="10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9"/>
          <p:cNvSpPr txBox="1"/>
          <p:nvPr>
            <p:ph idx="1" type="body"/>
          </p:nvPr>
        </p:nvSpPr>
        <p:spPr>
          <a:xfrm>
            <a:off x="311700" y="315925"/>
            <a:ext cx="4081200" cy="474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s" sz="9600">
                <a:latin typeface="Merriweather Sans"/>
                <a:ea typeface="Merriweather Sans"/>
                <a:cs typeface="Merriweather Sans"/>
                <a:sym typeface="Merriweather Sans"/>
              </a:rPr>
              <a:t>➣</a:t>
            </a:r>
            <a:r>
              <a:rPr b="1" lang="es" sz="9600">
                <a:solidFill>
                  <a:srgbClr val="9C8012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I </a:t>
            </a:r>
            <a:r>
              <a:rPr b="1" lang="es" sz="9600">
                <a:latin typeface="Merriweather Sans"/>
                <a:ea typeface="Merriweather Sans"/>
                <a:cs typeface="Merriweather Sans"/>
                <a:sym typeface="Merriweather Sans"/>
              </a:rPr>
              <a:t>love </a:t>
            </a:r>
            <a:r>
              <a:rPr b="1" lang="es" sz="9600">
                <a:solidFill>
                  <a:srgbClr val="9C8012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my</a:t>
            </a:r>
            <a:r>
              <a:rPr b="1" lang="es" sz="9600">
                <a:latin typeface="Merriweather Sans"/>
                <a:ea typeface="Merriweather Sans"/>
                <a:cs typeface="Merriweather Sans"/>
                <a:sym typeface="Merriweather Sans"/>
              </a:rPr>
              <a:t> cat</a:t>
            </a:r>
            <a:endParaRPr b="1" sz="9600"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s" sz="9600">
                <a:latin typeface="Merriweather Sans"/>
                <a:ea typeface="Merriweather Sans"/>
                <a:cs typeface="Merriweather Sans"/>
                <a:sym typeface="Merriweather Sans"/>
              </a:rPr>
              <a:t>➣</a:t>
            </a:r>
            <a:r>
              <a:rPr b="1" lang="es" sz="9600">
                <a:solidFill>
                  <a:srgbClr val="9C8012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You </a:t>
            </a:r>
            <a:r>
              <a:rPr b="1" lang="es" sz="9600">
                <a:latin typeface="Merriweather Sans"/>
                <a:ea typeface="Merriweather Sans"/>
                <a:cs typeface="Merriweather Sans"/>
                <a:sym typeface="Merriweather Sans"/>
              </a:rPr>
              <a:t>love </a:t>
            </a:r>
            <a:r>
              <a:rPr b="1" lang="es" sz="9600">
                <a:solidFill>
                  <a:srgbClr val="9C8012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your</a:t>
            </a:r>
            <a:r>
              <a:rPr b="1" lang="es" sz="9600">
                <a:latin typeface="Merriweather Sans"/>
                <a:ea typeface="Merriweather Sans"/>
                <a:cs typeface="Merriweather Sans"/>
                <a:sym typeface="Merriweather Sans"/>
              </a:rPr>
              <a:t> cat</a:t>
            </a:r>
            <a:endParaRPr b="1" sz="9600"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s" sz="9600">
                <a:latin typeface="Merriweather Sans"/>
                <a:ea typeface="Merriweather Sans"/>
                <a:cs typeface="Merriweather Sans"/>
                <a:sym typeface="Merriweather Sans"/>
              </a:rPr>
              <a:t>➣</a:t>
            </a:r>
            <a:r>
              <a:rPr b="1" lang="es" sz="9600">
                <a:solidFill>
                  <a:srgbClr val="9C8012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He </a:t>
            </a:r>
            <a:r>
              <a:rPr b="1" lang="es" sz="9600">
                <a:latin typeface="Merriweather Sans"/>
                <a:ea typeface="Merriweather Sans"/>
                <a:cs typeface="Merriweather Sans"/>
                <a:sym typeface="Merriweather Sans"/>
              </a:rPr>
              <a:t>loves </a:t>
            </a:r>
            <a:r>
              <a:rPr b="1" lang="es" sz="9600">
                <a:solidFill>
                  <a:srgbClr val="9C8012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his</a:t>
            </a:r>
            <a:r>
              <a:rPr b="1" lang="es" sz="9600">
                <a:latin typeface="Merriweather Sans"/>
                <a:ea typeface="Merriweather Sans"/>
                <a:cs typeface="Merriweather Sans"/>
                <a:sym typeface="Merriweather Sans"/>
              </a:rPr>
              <a:t> cat</a:t>
            </a:r>
            <a:endParaRPr b="1" sz="9600"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s" sz="9600">
                <a:latin typeface="Merriweather Sans"/>
                <a:ea typeface="Merriweather Sans"/>
                <a:cs typeface="Merriweather Sans"/>
                <a:sym typeface="Merriweather Sans"/>
              </a:rPr>
              <a:t>➣</a:t>
            </a:r>
            <a:r>
              <a:rPr b="1" lang="es" sz="9600">
                <a:solidFill>
                  <a:srgbClr val="9C8012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She </a:t>
            </a:r>
            <a:r>
              <a:rPr b="1" lang="es" sz="9600">
                <a:latin typeface="Merriweather Sans"/>
                <a:ea typeface="Merriweather Sans"/>
                <a:cs typeface="Merriweather Sans"/>
                <a:sym typeface="Merriweather Sans"/>
              </a:rPr>
              <a:t>loves </a:t>
            </a:r>
            <a:r>
              <a:rPr b="1" lang="es" sz="9600">
                <a:solidFill>
                  <a:srgbClr val="9C8012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her</a:t>
            </a:r>
            <a:r>
              <a:rPr b="1" lang="es" sz="9600">
                <a:latin typeface="Merriweather Sans"/>
                <a:ea typeface="Merriweather Sans"/>
                <a:cs typeface="Merriweather Sans"/>
                <a:sym typeface="Merriweather Sans"/>
              </a:rPr>
              <a:t> cat</a:t>
            </a:r>
            <a:endParaRPr b="1" sz="9600"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s" sz="9600">
                <a:latin typeface="Merriweather Sans"/>
                <a:ea typeface="Merriweather Sans"/>
                <a:cs typeface="Merriweather Sans"/>
                <a:sym typeface="Merriweather Sans"/>
              </a:rPr>
              <a:t>➣</a:t>
            </a:r>
            <a:r>
              <a:rPr b="1" lang="es" sz="9600">
                <a:solidFill>
                  <a:srgbClr val="9C8012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We </a:t>
            </a:r>
            <a:r>
              <a:rPr b="1" lang="es" sz="9600">
                <a:latin typeface="Merriweather Sans"/>
                <a:ea typeface="Merriweather Sans"/>
                <a:cs typeface="Merriweather Sans"/>
                <a:sym typeface="Merriweather Sans"/>
              </a:rPr>
              <a:t>love </a:t>
            </a:r>
            <a:r>
              <a:rPr b="1" lang="es" sz="9600">
                <a:solidFill>
                  <a:srgbClr val="9C8012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our</a:t>
            </a:r>
            <a:r>
              <a:rPr b="1" lang="es" sz="9600">
                <a:latin typeface="Merriweather Sans"/>
                <a:ea typeface="Merriweather Sans"/>
                <a:cs typeface="Merriweather Sans"/>
                <a:sym typeface="Merriweather Sans"/>
              </a:rPr>
              <a:t> cat</a:t>
            </a:r>
            <a:endParaRPr b="1" sz="9600"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b="1" lang="es" sz="9600">
                <a:latin typeface="Merriweather Sans"/>
                <a:ea typeface="Merriweather Sans"/>
                <a:cs typeface="Merriweather Sans"/>
                <a:sym typeface="Merriweather Sans"/>
              </a:rPr>
              <a:t>➣</a:t>
            </a:r>
            <a:r>
              <a:rPr b="1" lang="es" sz="9600">
                <a:solidFill>
                  <a:srgbClr val="9C8012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You both </a:t>
            </a:r>
            <a:r>
              <a:rPr b="1" lang="es" sz="9600">
                <a:latin typeface="Merriweather Sans"/>
                <a:ea typeface="Merriweather Sans"/>
                <a:cs typeface="Merriweather Sans"/>
                <a:sym typeface="Merriweather Sans"/>
              </a:rPr>
              <a:t>love </a:t>
            </a:r>
            <a:r>
              <a:rPr b="1" lang="es" sz="9600">
                <a:solidFill>
                  <a:srgbClr val="9C8012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your</a:t>
            </a:r>
            <a:r>
              <a:rPr b="1" lang="es" sz="9600">
                <a:latin typeface="Merriweather Sans"/>
                <a:ea typeface="Merriweather Sans"/>
                <a:cs typeface="Merriweather Sans"/>
                <a:sym typeface="Merriweather Sans"/>
              </a:rPr>
              <a:t> cat</a:t>
            </a:r>
            <a:endParaRPr b="1" sz="9600"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s" sz="9600">
                <a:latin typeface="Merriweather Sans"/>
                <a:ea typeface="Merriweather Sans"/>
                <a:cs typeface="Merriweather Sans"/>
                <a:sym typeface="Merriweather Sans"/>
              </a:rPr>
              <a:t>➣</a:t>
            </a:r>
            <a:r>
              <a:rPr b="1" lang="es" sz="9600">
                <a:solidFill>
                  <a:srgbClr val="9C8012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They </a:t>
            </a:r>
            <a:r>
              <a:rPr b="1" lang="es" sz="9600">
                <a:latin typeface="Merriweather Sans"/>
                <a:ea typeface="Merriweather Sans"/>
                <a:cs typeface="Merriweather Sans"/>
                <a:sym typeface="Merriweather Sans"/>
              </a:rPr>
              <a:t>love </a:t>
            </a:r>
            <a:r>
              <a:rPr b="1" lang="es" sz="9600">
                <a:solidFill>
                  <a:srgbClr val="9C8012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their</a:t>
            </a:r>
            <a:r>
              <a:rPr b="1" lang="es" sz="9600">
                <a:latin typeface="Merriweather Sans"/>
                <a:ea typeface="Merriweather Sans"/>
                <a:cs typeface="Merriweather Sans"/>
                <a:sym typeface="Merriweather Sans"/>
              </a:rPr>
              <a:t> cat</a:t>
            </a:r>
            <a:endParaRPr b="1" sz="9600"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rtl="0" algn="l">
              <a:spcBef>
                <a:spcPts val="2400"/>
              </a:spcBef>
              <a:spcAft>
                <a:spcPts val="1200"/>
              </a:spcAft>
              <a:buNone/>
            </a:pPr>
            <a:r>
              <a:t/>
            </a:r>
            <a:endParaRPr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103" name="Google Shape;103;p19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4" name="Google Shape;10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3325" y="207125"/>
            <a:ext cx="3999900" cy="474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43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10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10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10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10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10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10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10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10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/>
          <p:nvPr>
            <p:ph type="title"/>
          </p:nvPr>
        </p:nvSpPr>
        <p:spPr>
          <a:xfrm>
            <a:off x="0" y="-127675"/>
            <a:ext cx="8520600" cy="554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238">
                <a:latin typeface="Merriweather Sans"/>
                <a:ea typeface="Merriweather Sans"/>
                <a:cs typeface="Merriweather Sans"/>
                <a:sym typeface="Merriweather Sans"/>
              </a:rPr>
              <a:t>➣</a:t>
            </a:r>
            <a:r>
              <a:rPr b="1" lang="es" sz="2238">
                <a:latin typeface="Merriweather Sans"/>
                <a:ea typeface="Merriweather Sans"/>
                <a:cs typeface="Merriweather Sans"/>
                <a:sym typeface="Merriweather Sans"/>
              </a:rPr>
              <a:t>He tolerates </a:t>
            </a:r>
            <a:r>
              <a:rPr b="1" lang="es" sz="2238">
                <a:solidFill>
                  <a:srgbClr val="9C8012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me</a:t>
            </a:r>
            <a:endParaRPr b="1" sz="2238">
              <a:solidFill>
                <a:srgbClr val="9C8012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238">
                <a:latin typeface="Merriweather Sans"/>
                <a:ea typeface="Merriweather Sans"/>
                <a:cs typeface="Merriweather Sans"/>
                <a:sym typeface="Merriweather Sans"/>
              </a:rPr>
              <a:t>➣</a:t>
            </a:r>
            <a:r>
              <a:rPr b="1" lang="es" sz="2238">
                <a:latin typeface="Merriweather Sans"/>
                <a:ea typeface="Merriweather Sans"/>
                <a:cs typeface="Merriweather Sans"/>
                <a:sym typeface="Merriweather Sans"/>
              </a:rPr>
              <a:t>He tolerates </a:t>
            </a:r>
            <a:r>
              <a:rPr b="1" lang="es" sz="2238">
                <a:solidFill>
                  <a:srgbClr val="9C8012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you</a:t>
            </a:r>
            <a:endParaRPr b="1" sz="2238">
              <a:solidFill>
                <a:srgbClr val="9C8012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2238">
                <a:latin typeface="Merriweather Sans"/>
                <a:ea typeface="Merriweather Sans"/>
                <a:cs typeface="Merriweather Sans"/>
                <a:sym typeface="Merriweather Sans"/>
              </a:rPr>
              <a:t>➣He tolerates </a:t>
            </a:r>
            <a:r>
              <a:rPr b="1" lang="es" sz="2238">
                <a:solidFill>
                  <a:srgbClr val="9C8012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him</a:t>
            </a:r>
            <a:endParaRPr b="1" sz="2238">
              <a:solidFill>
                <a:srgbClr val="9C8012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2238">
                <a:latin typeface="Merriweather Sans"/>
                <a:ea typeface="Merriweather Sans"/>
                <a:cs typeface="Merriweather Sans"/>
                <a:sym typeface="Merriweather Sans"/>
              </a:rPr>
              <a:t>➣He tolerates </a:t>
            </a:r>
            <a:r>
              <a:rPr b="1" lang="es" sz="2238">
                <a:solidFill>
                  <a:srgbClr val="9C8012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her</a:t>
            </a:r>
            <a:endParaRPr b="1" sz="2238">
              <a:solidFill>
                <a:srgbClr val="9C8012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2238">
                <a:latin typeface="Merriweather Sans"/>
                <a:ea typeface="Merriweather Sans"/>
                <a:cs typeface="Merriweather Sans"/>
                <a:sym typeface="Merriweather Sans"/>
              </a:rPr>
              <a:t>➣He tolerates </a:t>
            </a:r>
            <a:r>
              <a:rPr b="1" lang="es" sz="2238">
                <a:solidFill>
                  <a:srgbClr val="9C8012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us</a:t>
            </a:r>
            <a:endParaRPr b="1" sz="2238">
              <a:solidFill>
                <a:srgbClr val="9C8012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2238">
                <a:latin typeface="Merriweather Sans"/>
                <a:ea typeface="Merriweather Sans"/>
                <a:cs typeface="Merriweather Sans"/>
                <a:sym typeface="Merriweather Sans"/>
              </a:rPr>
              <a:t>➣He tolerates </a:t>
            </a:r>
            <a:r>
              <a:rPr b="1" lang="es" sz="2238">
                <a:solidFill>
                  <a:srgbClr val="9C8012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you all</a:t>
            </a:r>
            <a:endParaRPr b="1" sz="2238">
              <a:solidFill>
                <a:srgbClr val="9C8012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2238">
                <a:latin typeface="Merriweather Sans"/>
                <a:ea typeface="Merriweather Sans"/>
                <a:cs typeface="Merriweather Sans"/>
                <a:sym typeface="Merriweather Sans"/>
              </a:rPr>
              <a:t>➣He tolerates </a:t>
            </a:r>
            <a:r>
              <a:rPr b="1" lang="es" sz="2238">
                <a:solidFill>
                  <a:srgbClr val="9C8012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them</a:t>
            </a:r>
            <a:endParaRPr b="1" sz="2238">
              <a:solidFill>
                <a:srgbClr val="9C8012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rtl="0" algn="l">
              <a:spcBef>
                <a:spcPts val="24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20"/>
          <p:cNvSpPr txBox="1"/>
          <p:nvPr>
            <p:ph idx="1" type="body"/>
          </p:nvPr>
        </p:nvSpPr>
        <p:spPr>
          <a:xfrm>
            <a:off x="7231625" y="0"/>
            <a:ext cx="1680900" cy="4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2000"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111" name="Google Shape;111;p20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2" name="Google Shape;11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76625" y="126625"/>
            <a:ext cx="5167375" cy="4452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0" title="11 La Valse d'Amélie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73000" y="4731625"/>
            <a:ext cx="259475" cy="25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22225" y="200025"/>
            <a:ext cx="5426625" cy="474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41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10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10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10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10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10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10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10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10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1"/>
          <p:cNvSpPr txBox="1"/>
          <p:nvPr>
            <p:ph type="title"/>
          </p:nvPr>
        </p:nvSpPr>
        <p:spPr>
          <a:xfrm flipH="1" rot="10800000">
            <a:off x="6790875" y="-54875"/>
            <a:ext cx="2041200" cy="37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21"/>
          <p:cNvSpPr txBox="1"/>
          <p:nvPr>
            <p:ph idx="1" type="body"/>
          </p:nvPr>
        </p:nvSpPr>
        <p:spPr>
          <a:xfrm>
            <a:off x="165150" y="315925"/>
            <a:ext cx="4789500" cy="449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s" sz="7515">
                <a:latin typeface="Merriweather Sans"/>
                <a:ea typeface="Merriweather Sans"/>
                <a:cs typeface="Merriweather Sans"/>
                <a:sym typeface="Merriweather Sans"/>
              </a:rPr>
              <a:t>➣</a:t>
            </a:r>
            <a:r>
              <a:rPr b="1" lang="es" sz="7515">
                <a:latin typeface="Merriweather Sans"/>
                <a:ea typeface="Merriweather Sans"/>
                <a:cs typeface="Merriweather Sans"/>
                <a:sym typeface="Merriweather Sans"/>
              </a:rPr>
              <a:t>I tell </a:t>
            </a:r>
            <a:r>
              <a:rPr b="1" lang="es" sz="7515">
                <a:solidFill>
                  <a:srgbClr val="9C8012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myself </a:t>
            </a:r>
            <a:r>
              <a:rPr b="1" lang="es" sz="7515">
                <a:latin typeface="Merriweather Sans"/>
                <a:ea typeface="Merriweather Sans"/>
                <a:cs typeface="Merriweather Sans"/>
                <a:sym typeface="Merriweather Sans"/>
              </a:rPr>
              <a:t>that he is </a:t>
            </a:r>
            <a:r>
              <a:rPr b="1" lang="es" sz="7515">
                <a:solidFill>
                  <a:srgbClr val="9C8012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mine</a:t>
            </a:r>
            <a:endParaRPr b="1" sz="7515">
              <a:solidFill>
                <a:srgbClr val="9C8012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b="1" lang="es" sz="7515">
                <a:solidFill>
                  <a:srgbClr val="19293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➣You tell</a:t>
            </a:r>
            <a:r>
              <a:rPr b="1" lang="es" sz="7515">
                <a:solidFill>
                  <a:srgbClr val="9C8012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 yourself </a:t>
            </a:r>
            <a:r>
              <a:rPr b="1" lang="es" sz="7515">
                <a:solidFill>
                  <a:srgbClr val="19293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that he is</a:t>
            </a:r>
            <a:r>
              <a:rPr b="1" lang="es" sz="7515">
                <a:solidFill>
                  <a:srgbClr val="9C8012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 yours</a:t>
            </a:r>
            <a:endParaRPr b="1" sz="7515">
              <a:solidFill>
                <a:srgbClr val="9C8012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s" sz="7515">
                <a:latin typeface="Merriweather Sans"/>
                <a:ea typeface="Merriweather Sans"/>
                <a:cs typeface="Merriweather Sans"/>
                <a:sym typeface="Merriweather Sans"/>
              </a:rPr>
              <a:t>➣</a:t>
            </a:r>
            <a:r>
              <a:rPr b="1" lang="es" sz="7515">
                <a:latin typeface="Merriweather Sans"/>
                <a:ea typeface="Merriweather Sans"/>
                <a:cs typeface="Merriweather Sans"/>
                <a:sym typeface="Merriweather Sans"/>
              </a:rPr>
              <a:t>He tells </a:t>
            </a:r>
            <a:r>
              <a:rPr b="1" lang="es" sz="7515">
                <a:solidFill>
                  <a:srgbClr val="9C8012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himself </a:t>
            </a:r>
            <a:r>
              <a:rPr b="1" lang="es" sz="7515">
                <a:latin typeface="Merriweather Sans"/>
                <a:ea typeface="Merriweather Sans"/>
                <a:cs typeface="Merriweather Sans"/>
                <a:sym typeface="Merriweather Sans"/>
              </a:rPr>
              <a:t>that he is </a:t>
            </a:r>
            <a:r>
              <a:rPr b="1" lang="es" sz="7515">
                <a:solidFill>
                  <a:srgbClr val="9C8012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his</a:t>
            </a:r>
            <a:endParaRPr b="1" sz="7515">
              <a:solidFill>
                <a:srgbClr val="9C8012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s" sz="7515">
                <a:latin typeface="Merriweather Sans"/>
                <a:ea typeface="Merriweather Sans"/>
                <a:cs typeface="Merriweather Sans"/>
                <a:sym typeface="Merriweather Sans"/>
              </a:rPr>
              <a:t>➣</a:t>
            </a:r>
            <a:r>
              <a:rPr b="1" lang="es" sz="7515">
                <a:latin typeface="Merriweather Sans"/>
                <a:ea typeface="Merriweather Sans"/>
                <a:cs typeface="Merriweather Sans"/>
                <a:sym typeface="Merriweather Sans"/>
              </a:rPr>
              <a:t>She tells </a:t>
            </a:r>
            <a:r>
              <a:rPr b="1" lang="es" sz="7515">
                <a:solidFill>
                  <a:srgbClr val="9C8012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herself </a:t>
            </a:r>
            <a:r>
              <a:rPr b="1" lang="es" sz="7515">
                <a:latin typeface="Merriweather Sans"/>
                <a:ea typeface="Merriweather Sans"/>
                <a:cs typeface="Merriweather Sans"/>
                <a:sym typeface="Merriweather Sans"/>
              </a:rPr>
              <a:t>that he is </a:t>
            </a:r>
            <a:r>
              <a:rPr b="1" lang="es" sz="7515">
                <a:solidFill>
                  <a:srgbClr val="9C8012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hers</a:t>
            </a:r>
            <a:endParaRPr b="1" sz="7515">
              <a:solidFill>
                <a:srgbClr val="9C8012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s" sz="7515">
                <a:latin typeface="Merriweather Sans"/>
                <a:ea typeface="Merriweather Sans"/>
                <a:cs typeface="Merriweather Sans"/>
                <a:sym typeface="Merriweather Sans"/>
              </a:rPr>
              <a:t>➣</a:t>
            </a:r>
            <a:r>
              <a:rPr b="1" lang="es" sz="7515">
                <a:latin typeface="Merriweather Sans"/>
                <a:ea typeface="Merriweather Sans"/>
                <a:cs typeface="Merriweather Sans"/>
                <a:sym typeface="Merriweather Sans"/>
              </a:rPr>
              <a:t>We tell </a:t>
            </a:r>
            <a:r>
              <a:rPr b="1" lang="es" sz="7515">
                <a:solidFill>
                  <a:srgbClr val="9C8012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ourselves</a:t>
            </a:r>
            <a:r>
              <a:rPr b="1" lang="es" sz="7515">
                <a:latin typeface="Merriweather Sans"/>
                <a:ea typeface="Merriweather Sans"/>
                <a:cs typeface="Merriweather Sans"/>
                <a:sym typeface="Merriweather Sans"/>
              </a:rPr>
              <a:t> that he is </a:t>
            </a:r>
            <a:r>
              <a:rPr b="1" lang="es" sz="7515">
                <a:solidFill>
                  <a:srgbClr val="9C8012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ours</a:t>
            </a:r>
            <a:endParaRPr b="1" sz="7515">
              <a:solidFill>
                <a:srgbClr val="9C8012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b="1" lang="es" sz="7515">
                <a:solidFill>
                  <a:srgbClr val="19293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➣</a:t>
            </a:r>
            <a:r>
              <a:rPr b="1" lang="es" sz="7515">
                <a:latin typeface="Merriweather Sans"/>
                <a:ea typeface="Merriweather Sans"/>
                <a:cs typeface="Merriweather Sans"/>
                <a:sym typeface="Merriweather Sans"/>
              </a:rPr>
              <a:t>You tell</a:t>
            </a:r>
            <a:r>
              <a:rPr b="1" lang="es" sz="7515">
                <a:solidFill>
                  <a:srgbClr val="9C8012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 yourselves </a:t>
            </a:r>
            <a:r>
              <a:rPr b="1" lang="es" sz="7515">
                <a:latin typeface="Merriweather Sans"/>
                <a:ea typeface="Merriweather Sans"/>
                <a:cs typeface="Merriweather Sans"/>
                <a:sym typeface="Merriweather Sans"/>
              </a:rPr>
              <a:t>that he is</a:t>
            </a:r>
            <a:r>
              <a:rPr b="1" lang="es" sz="7515">
                <a:solidFill>
                  <a:srgbClr val="9C8012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 yours</a:t>
            </a:r>
            <a:endParaRPr b="1" sz="7515">
              <a:solidFill>
                <a:srgbClr val="9C8012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s" sz="7515">
                <a:latin typeface="Merriweather Sans"/>
                <a:ea typeface="Merriweather Sans"/>
                <a:cs typeface="Merriweather Sans"/>
                <a:sym typeface="Merriweather Sans"/>
              </a:rPr>
              <a:t>➣</a:t>
            </a:r>
            <a:r>
              <a:rPr b="1" lang="es" sz="7515">
                <a:latin typeface="Merriweather Sans"/>
                <a:ea typeface="Merriweather Sans"/>
                <a:cs typeface="Merriweather Sans"/>
                <a:sym typeface="Merriweather Sans"/>
              </a:rPr>
              <a:t>They tell </a:t>
            </a:r>
            <a:r>
              <a:rPr b="1" lang="es" sz="7515">
                <a:solidFill>
                  <a:srgbClr val="9C8012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themselves </a:t>
            </a:r>
            <a:r>
              <a:rPr b="1" lang="es" sz="7515">
                <a:latin typeface="Merriweather Sans"/>
                <a:ea typeface="Merriweather Sans"/>
                <a:cs typeface="Merriweather Sans"/>
                <a:sym typeface="Merriweather Sans"/>
              </a:rPr>
              <a:t>that he is </a:t>
            </a:r>
            <a:r>
              <a:rPr b="1" lang="es" sz="7515">
                <a:solidFill>
                  <a:srgbClr val="9C8012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theirs</a:t>
            </a:r>
            <a:endParaRPr b="1" sz="7515">
              <a:solidFill>
                <a:srgbClr val="9C8012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rtl="0" algn="l">
              <a:spcBef>
                <a:spcPts val="24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21"/>
          <p:cNvSpPr txBox="1"/>
          <p:nvPr>
            <p:ph idx="2" type="body"/>
          </p:nvPr>
        </p:nvSpPr>
        <p:spPr>
          <a:xfrm>
            <a:off x="5527900" y="1225225"/>
            <a:ext cx="33045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2" name="Google Shape;12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54650" y="517500"/>
            <a:ext cx="4189350" cy="409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41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400"/>
                                        <p:tgtEl>
                                          <p:spTgt spid="12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4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400"/>
                                        <p:tgtEl>
                                          <p:spTgt spid="12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8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400"/>
                                        <p:tgtEl>
                                          <p:spTgt spid="12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2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400"/>
                                        <p:tgtEl>
                                          <p:spTgt spid="12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6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400"/>
                                        <p:tgtEl>
                                          <p:spTgt spid="12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400"/>
                                        <p:tgtEl>
                                          <p:spTgt spid="12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4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400"/>
                                        <p:tgtEl>
                                          <p:spTgt spid="12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8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400"/>
                                        <p:tgtEl>
                                          <p:spTgt spid="12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